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307" r:id="rId5"/>
    <p:sldId id="374" r:id="rId6"/>
    <p:sldId id="315" r:id="rId7"/>
    <p:sldId id="1579" r:id="rId8"/>
    <p:sldId id="1514" r:id="rId9"/>
    <p:sldId id="1515" r:id="rId10"/>
    <p:sldId id="1516" r:id="rId11"/>
    <p:sldId id="1664" r:id="rId12"/>
    <p:sldId id="359" r:id="rId13"/>
    <p:sldId id="1517" r:id="rId14"/>
    <p:sldId id="155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595959"/>
    <a:srgbClr val="3B3B3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0538" autoAdjust="0"/>
  </p:normalViewPr>
  <p:slideViewPr>
    <p:cSldViewPr>
      <p:cViewPr varScale="1">
        <p:scale>
          <a:sx n="49" d="100"/>
          <a:sy n="49" d="100"/>
        </p:scale>
        <p:origin x="1392" y="26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DB2091-ACFA-4715-B1DD-D41EF4B86591}" type="datetimeFigureOut">
              <a:rPr lang="en-US" smtClean="0"/>
              <a:t>10/24/2025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149337-87C7-4FEC-A4B1-E2D7492B3E8D}" type="slidenum">
              <a:rPr lang="en-US" smtClean="0"/>
              <a:t>‹#›</a:t>
            </a:fld>
            <a:endParaRPr lang="en-US" dirty="0"/>
          </a:p>
        </p:txBody>
      </p:sp>
    </p:spTree>
    <p:extLst>
      <p:ext uri="{BB962C8B-B14F-4D97-AF65-F5344CB8AC3E}">
        <p14:creationId xmlns:p14="http://schemas.microsoft.com/office/powerpoint/2010/main" val="1610386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F7149337-87C7-4FEC-A4B1-E2D7492B3E8D}" type="slidenum">
              <a:rPr lang="en-US" smtClean="0"/>
              <a:t>3</a:t>
            </a:fld>
            <a:endParaRPr lang="en-US" dirty="0"/>
          </a:p>
        </p:txBody>
      </p:sp>
    </p:spTree>
    <p:extLst>
      <p:ext uri="{BB962C8B-B14F-4D97-AF65-F5344CB8AC3E}">
        <p14:creationId xmlns:p14="http://schemas.microsoft.com/office/powerpoint/2010/main" val="3165440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F7149337-87C7-4FEC-A4B1-E2D7492B3E8D}" type="slidenum">
              <a:rPr lang="en-US" smtClean="0"/>
              <a:t>5</a:t>
            </a:fld>
            <a:endParaRPr lang="en-US" dirty="0"/>
          </a:p>
        </p:txBody>
      </p:sp>
    </p:spTree>
    <p:extLst>
      <p:ext uri="{BB962C8B-B14F-4D97-AF65-F5344CB8AC3E}">
        <p14:creationId xmlns:p14="http://schemas.microsoft.com/office/powerpoint/2010/main" val="3008398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F7149337-87C7-4FEC-A4B1-E2D7492B3E8D}" type="slidenum">
              <a:rPr lang="en-US" smtClean="0"/>
              <a:t>6</a:t>
            </a:fld>
            <a:endParaRPr lang="en-US" dirty="0"/>
          </a:p>
        </p:txBody>
      </p:sp>
    </p:spTree>
    <p:extLst>
      <p:ext uri="{BB962C8B-B14F-4D97-AF65-F5344CB8AC3E}">
        <p14:creationId xmlns:p14="http://schemas.microsoft.com/office/powerpoint/2010/main" val="41263652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050" dirty="0"/>
          </a:p>
        </p:txBody>
      </p:sp>
      <p:sp>
        <p:nvSpPr>
          <p:cNvPr id="4" name="Slide Number Placeholder 3"/>
          <p:cNvSpPr>
            <a:spLocks noGrp="1"/>
          </p:cNvSpPr>
          <p:nvPr>
            <p:ph type="sldNum" sz="quarter" idx="5"/>
          </p:nvPr>
        </p:nvSpPr>
        <p:spPr/>
        <p:txBody>
          <a:bodyPr/>
          <a:lstStyle/>
          <a:p>
            <a:fld id="{F7149337-87C7-4FEC-A4B1-E2D7492B3E8D}" type="slidenum">
              <a:rPr lang="en-US" smtClean="0"/>
              <a:t>7</a:t>
            </a:fld>
            <a:endParaRPr lang="en-US" dirty="0"/>
          </a:p>
        </p:txBody>
      </p:sp>
    </p:spTree>
    <p:extLst>
      <p:ext uri="{BB962C8B-B14F-4D97-AF65-F5344CB8AC3E}">
        <p14:creationId xmlns:p14="http://schemas.microsoft.com/office/powerpoint/2010/main" val="1719730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8140702"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9" name="Title 8"/>
          <p:cNvSpPr>
            <a:spLocks noGrp="1"/>
          </p:cNvSpPr>
          <p:nvPr>
            <p:ph type="ctrTitle"/>
          </p:nvPr>
        </p:nvSpPr>
        <p:spPr>
          <a:xfrm>
            <a:off x="572085" y="3337560"/>
            <a:ext cx="8640064" cy="2301240"/>
          </a:xfrm>
        </p:spPr>
        <p:txBody>
          <a:bodyPr rIns="45720" anchor="t"/>
          <a:lstStyle>
            <a:lvl1pPr algn="r">
              <a:defRPr lang="en-US" b="1" cap="all" baseline="0" dirty="0">
                <a:ln w="5000" cmpd="sng">
                  <a:solidFill>
                    <a:schemeClr val="tx1"/>
                  </a:solidFill>
                  <a:prstDash val="solid"/>
                </a:ln>
                <a:solidFill>
                  <a:schemeClr val="bg2"/>
                </a:solidFill>
                <a:effectLst>
                  <a:outerShdw blurRad="38100" dist="38100" dir="2700000" algn="tl">
                    <a:srgbClr val="000000">
                      <a:alpha val="43137"/>
                    </a:srgbClr>
                  </a:outerShdw>
                </a:effectLst>
              </a:defRPr>
            </a:lvl1pPr>
          </a:lstStyle>
          <a:p>
            <a:r>
              <a:rPr kumimoji="0" lang="en-US" dirty="0"/>
              <a:t>Click to edit Master title style</a:t>
            </a:r>
          </a:p>
        </p:txBody>
      </p:sp>
      <p:sp>
        <p:nvSpPr>
          <p:cNvPr id="17" name="Subtitle 16"/>
          <p:cNvSpPr>
            <a:spLocks noGrp="1"/>
          </p:cNvSpPr>
          <p:nvPr>
            <p:ph type="subTitle" idx="1"/>
          </p:nvPr>
        </p:nvSpPr>
        <p:spPr>
          <a:xfrm>
            <a:off x="577400" y="1544812"/>
            <a:ext cx="8640064"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30" name="Date Placeholder 29"/>
          <p:cNvSpPr>
            <a:spLocks noGrp="1"/>
          </p:cNvSpPr>
          <p:nvPr>
            <p:ph type="dt" sz="half" idx="10"/>
          </p:nvPr>
        </p:nvSpPr>
        <p:spPr>
          <a:xfrm>
            <a:off x="609600" y="6422067"/>
            <a:ext cx="2844800" cy="365125"/>
          </a:xfrm>
          <a:prstGeom prst="rect">
            <a:avLst/>
          </a:prstGeom>
        </p:spPr>
        <p:txBody>
          <a:bodyPr/>
          <a:lstStyle/>
          <a:p>
            <a:endParaRPr lang="en-US" dirty="0"/>
          </a:p>
        </p:txBody>
      </p:sp>
      <p:sp>
        <p:nvSpPr>
          <p:cNvPr id="19" name="Footer Placeholder 18"/>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27" name="Slide Number Placeholder 26"/>
          <p:cNvSpPr>
            <a:spLocks noGrp="1"/>
          </p:cNvSpPr>
          <p:nvPr>
            <p:ph type="sldNum" sz="quarter" idx="12"/>
          </p:nvPr>
        </p:nvSpPr>
        <p:spPr>
          <a:xfrm>
            <a:off x="11338560" y="6400800"/>
            <a:ext cx="393192" cy="393192"/>
          </a:xfrm>
          <a:prstGeom prst="rect">
            <a:avLst/>
          </a:prstGeom>
        </p:spPr>
        <p:txBody>
          <a:bodyPr/>
          <a:lstStyle/>
          <a:p>
            <a:fld id="{D5EEBD3D-EAF9-4CCD-9257-51E65F8F924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08976" y="1705709"/>
            <a:ext cx="4071824" cy="1253808"/>
          </a:xfrm>
        </p:spPr>
        <p:txBody>
          <a:bodyPr anchor="b"/>
          <a:lstStyle>
            <a:lvl1pPr algn="l">
              <a:buNone/>
              <a:defRPr sz="2200" b="1">
                <a:solidFill>
                  <a:schemeClr val="tx1"/>
                </a:solidFill>
              </a:defRPr>
            </a:lvl1pPr>
          </a:lstStyle>
          <a:p>
            <a:r>
              <a:rPr kumimoji="0" lang="en-US" dirty="0"/>
              <a:t>Click to edit Master title style</a:t>
            </a:r>
          </a:p>
        </p:txBody>
      </p:sp>
      <p:sp>
        <p:nvSpPr>
          <p:cNvPr id="3" name="Picture Placeholder 2"/>
          <p:cNvSpPr>
            <a:spLocks noGrp="1"/>
          </p:cNvSpPr>
          <p:nvPr>
            <p:ph type="pic" idx="1"/>
          </p:nvPr>
        </p:nvSpPr>
        <p:spPr>
          <a:xfrm>
            <a:off x="1420837" y="1019907"/>
            <a:ext cx="54864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a:t>Click icon to add picture</a:t>
            </a:r>
          </a:p>
        </p:txBody>
      </p:sp>
      <p:sp>
        <p:nvSpPr>
          <p:cNvPr id="4" name="Text Placeholder 3"/>
          <p:cNvSpPr>
            <a:spLocks noGrp="1"/>
          </p:cNvSpPr>
          <p:nvPr>
            <p:ph type="body" sz="half" idx="2"/>
          </p:nvPr>
        </p:nvSpPr>
        <p:spPr>
          <a:xfrm>
            <a:off x="7408980" y="2998765"/>
            <a:ext cx="4071821"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09600" y="6422067"/>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7" name="Slide Number Placeholder 6"/>
          <p:cNvSpPr>
            <a:spLocks noGrp="1"/>
          </p:cNvSpPr>
          <p:nvPr>
            <p:ph type="sldNum" sz="quarter" idx="12"/>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422067"/>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6" name="Slide Number Placeholder 5"/>
          <p:cNvSpPr>
            <a:spLocks noGrp="1"/>
          </p:cNvSpPr>
          <p:nvPr>
            <p:ph type="sldNum" sz="quarter" idx="12"/>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09600" y="6422067"/>
            <a:ext cx="28448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6" name="Slide Number Placeholder 5"/>
          <p:cNvSpPr>
            <a:spLocks noGrp="1"/>
          </p:cNvSpPr>
          <p:nvPr>
            <p:ph type="sldNum" sz="quarter" idx="12"/>
          </p:nvPr>
        </p:nvSpPr>
        <p:spPr>
          <a:xfrm>
            <a:off x="11338560" y="6400799"/>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dirty="0"/>
              <a:t>Click to edit Master title style</a:t>
            </a:r>
          </a:p>
        </p:txBody>
      </p:sp>
      <p:sp>
        <p:nvSpPr>
          <p:cNvPr id="3" name="Content Placeholder 2"/>
          <p:cNvSpPr>
            <a:spLocks noGrp="1"/>
          </p:cNvSpPr>
          <p:nvPr>
            <p:ph idx="1"/>
          </p:nvPr>
        </p:nvSpPr>
        <p:spPr/>
        <p:txBody>
          <a:bodyPr/>
          <a:lstStyle>
            <a:lvl1pPr marL="420624" indent="-384048">
              <a:buFontTx/>
              <a:buBlip>
                <a:blip r:embed="rId2"/>
              </a:buBlip>
              <a:defRPr/>
            </a:lvl1pPr>
            <a:lvl3pPr marL="1005840" indent="-256032">
              <a:buFontTx/>
              <a:buBlip>
                <a:blip r:embed="rId2"/>
              </a:buBlip>
              <a:defRPr/>
            </a:lvl3pPr>
            <a:lvl5pPr marL="1490472" indent="-182880">
              <a:buFontTx/>
              <a:buBlip>
                <a:blip r:embed="rId2"/>
              </a:buBlip>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5" name="Footer Placeholder 4"/>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6" name="Slide Number Placeholder 5"/>
          <p:cNvSpPr>
            <a:spLocks noGrp="1"/>
          </p:cNvSpPr>
          <p:nvPr>
            <p:ph type="sldNum" sz="quarter" idx="12"/>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8140702"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3" name="Text Placeholder 2"/>
          <p:cNvSpPr>
            <a:spLocks noGrp="1"/>
          </p:cNvSpPr>
          <p:nvPr>
            <p:ph type="body" idx="1"/>
          </p:nvPr>
        </p:nvSpPr>
        <p:spPr>
          <a:xfrm>
            <a:off x="203200" y="533400"/>
            <a:ext cx="5283200" cy="1066688"/>
          </a:xfrm>
        </p:spPr>
        <p:txBody>
          <a:bodyPr lIns="45720" tIns="0" rIns="45720" bIns="0" anchor="b">
            <a:noAutofit/>
          </a:bodyPr>
          <a:lstStyle>
            <a:lvl1pPr marL="0" indent="0" algn="l">
              <a:buNone/>
              <a:defRPr sz="3600" b="1">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pic>
        <p:nvPicPr>
          <p:cNvPr id="10" name="Picture 2" descr="Workover solutions - "/>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6337557"/>
            <a:ext cx="1078992" cy="43593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General Marketing\Photos\JPG\WOS_Swirl_Orange_Large.jpg"/>
          <p:cNvPicPr>
            <a:picLocks noChangeArrowheads="1"/>
          </p:cNvPicPr>
          <p:nvPr userDrawn="1"/>
        </p:nvPicPr>
        <p:blipFill rotWithShape="1">
          <a:blip r:embed="rId3">
            <a:extLst>
              <a:ext uri="{BEBA8EAE-BF5A-486C-A8C5-ECC9F3942E4B}">
                <a14:imgProps xmlns:a14="http://schemas.microsoft.com/office/drawing/2010/main">
                  <a14:imgLayer r:embed="rId4">
                    <a14:imgEffect>
                      <a14:backgroundRemoval t="84" b="74415" l="83" r="57202">
                        <a14:foregroundMark x1="23179" y1="54766" x2="23179" y2="54766"/>
                        <a14:foregroundMark x1="46358" y1="3428" x2="46358" y2="3428"/>
                      </a14:backgroundRemoval>
                    </a14:imgEffect>
                  </a14:imgLayer>
                </a14:imgProps>
              </a:ext>
              <a:ext uri="{28A0092B-C50C-407E-A947-70E740481C1C}">
                <a14:useLocalDpi xmlns:a14="http://schemas.microsoft.com/office/drawing/2010/main" val="0"/>
              </a:ext>
            </a:extLst>
          </a:blip>
          <a:srcRect r="42782" b="25622"/>
          <a:stretch/>
        </p:blipFill>
        <p:spPr bwMode="auto">
          <a:xfrm>
            <a:off x="6861048" y="0"/>
            <a:ext cx="5330952"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9" name="Freeform 8"/>
          <p:cNvSpPr>
            <a:spLocks/>
          </p:cNvSpPr>
          <p:nvPr/>
        </p:nvSpPr>
        <p:spPr bwMode="auto">
          <a:xfrm>
            <a:off x="8140702" y="0"/>
            <a:ext cx="40513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3" name="Text Placeholder 2"/>
          <p:cNvSpPr>
            <a:spLocks noGrp="1"/>
          </p:cNvSpPr>
          <p:nvPr>
            <p:ph type="body" idx="1"/>
          </p:nvPr>
        </p:nvSpPr>
        <p:spPr>
          <a:xfrm>
            <a:off x="3962400" y="2398664"/>
            <a:ext cx="7823200" cy="1066688"/>
          </a:xfrm>
        </p:spPr>
        <p:txBody>
          <a:bodyPr lIns="45720" tIns="0" rIns="45720" bIns="0" anchor="b">
            <a:noAutofit/>
          </a:bodyPr>
          <a:lstStyle>
            <a:lvl1pPr marL="0" indent="0" algn="l">
              <a:buNone/>
              <a:defRPr sz="3600" b="1">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dirty="0"/>
              <a:t>Click to edit Master text styles</a:t>
            </a:r>
          </a:p>
        </p:txBody>
      </p:sp>
      <p:sp>
        <p:nvSpPr>
          <p:cNvPr id="8" name="Rectangle 7"/>
          <p:cNvSpPr/>
          <p:nvPr userDrawn="1"/>
        </p:nvSpPr>
        <p:spPr>
          <a:xfrm>
            <a:off x="2944368" y="2119145"/>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Rectangle 10"/>
          <p:cNvSpPr/>
          <p:nvPr userDrawn="1"/>
        </p:nvSpPr>
        <p:spPr>
          <a:xfrm>
            <a:off x="2944368" y="2538513"/>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Rectangle 12"/>
          <p:cNvSpPr/>
          <p:nvPr userDrawn="1"/>
        </p:nvSpPr>
        <p:spPr>
          <a:xfrm>
            <a:off x="2944368" y="2962135"/>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4" name="Rectangle 13"/>
          <p:cNvSpPr/>
          <p:nvPr userDrawn="1"/>
        </p:nvSpPr>
        <p:spPr>
          <a:xfrm>
            <a:off x="2944368" y="3382914"/>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2944368" y="3803881"/>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2944368" y="4224528"/>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Rectangle 16"/>
          <p:cNvSpPr/>
          <p:nvPr userDrawn="1"/>
        </p:nvSpPr>
        <p:spPr>
          <a:xfrm>
            <a:off x="2944368" y="4645152"/>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8" name="Rectangle 17"/>
          <p:cNvSpPr/>
          <p:nvPr userDrawn="1"/>
        </p:nvSpPr>
        <p:spPr>
          <a:xfrm>
            <a:off x="2944368" y="5065776"/>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18"/>
          <p:cNvSpPr/>
          <p:nvPr userDrawn="1"/>
        </p:nvSpPr>
        <p:spPr>
          <a:xfrm>
            <a:off x="1" y="5904087"/>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0" name="Rectangle 19"/>
          <p:cNvSpPr/>
          <p:nvPr userDrawn="1"/>
        </p:nvSpPr>
        <p:spPr>
          <a:xfrm>
            <a:off x="420624" y="5904087"/>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1" name="Freeform 20"/>
          <p:cNvSpPr/>
          <p:nvPr userDrawn="1"/>
        </p:nvSpPr>
        <p:spPr>
          <a:xfrm rot="10800000">
            <a:off x="1261872" y="5486400"/>
            <a:ext cx="393192" cy="388143"/>
          </a:xfrm>
          <a:custGeom>
            <a:avLst/>
            <a:gdLst>
              <a:gd name="connsiteX0" fmla="*/ 0 w 390525"/>
              <a:gd name="connsiteY0" fmla="*/ 388143 h 388143"/>
              <a:gd name="connsiteX1" fmla="*/ 390525 w 390525"/>
              <a:gd name="connsiteY1" fmla="*/ 0 h 388143"/>
              <a:gd name="connsiteX2" fmla="*/ 0 w 390525"/>
              <a:gd name="connsiteY2" fmla="*/ 0 h 388143"/>
              <a:gd name="connsiteX3" fmla="*/ 0 w 390525"/>
              <a:gd name="connsiteY3" fmla="*/ 388143 h 388143"/>
            </a:gdLst>
            <a:ahLst/>
            <a:cxnLst>
              <a:cxn ang="0">
                <a:pos x="connsiteX0" y="connsiteY0"/>
              </a:cxn>
              <a:cxn ang="0">
                <a:pos x="connsiteX1" y="connsiteY1"/>
              </a:cxn>
              <a:cxn ang="0">
                <a:pos x="connsiteX2" y="connsiteY2"/>
              </a:cxn>
              <a:cxn ang="0">
                <a:pos x="connsiteX3" y="connsiteY3"/>
              </a:cxn>
            </a:cxnLst>
            <a:rect l="l" t="t" r="r" b="b"/>
            <a:pathLst>
              <a:path w="390525" h="388143">
                <a:moveTo>
                  <a:pt x="0" y="388143"/>
                </a:moveTo>
                <a:lnTo>
                  <a:pt x="390525" y="0"/>
                </a:lnTo>
                <a:lnTo>
                  <a:pt x="0" y="0"/>
                </a:lnTo>
                <a:lnTo>
                  <a:pt x="0" y="3881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2" name="Rectangle 21"/>
          <p:cNvSpPr/>
          <p:nvPr userDrawn="1"/>
        </p:nvSpPr>
        <p:spPr>
          <a:xfrm>
            <a:off x="841248" y="5904087"/>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Rectangle 22"/>
          <p:cNvSpPr/>
          <p:nvPr userDrawn="1"/>
        </p:nvSpPr>
        <p:spPr>
          <a:xfrm>
            <a:off x="2523744" y="5486400"/>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Rectangle 23"/>
          <p:cNvSpPr/>
          <p:nvPr userDrawn="1"/>
        </p:nvSpPr>
        <p:spPr>
          <a:xfrm>
            <a:off x="1682496" y="5486400"/>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Freeform 24"/>
          <p:cNvSpPr/>
          <p:nvPr userDrawn="1"/>
        </p:nvSpPr>
        <p:spPr>
          <a:xfrm>
            <a:off x="2944368" y="5486400"/>
            <a:ext cx="393192" cy="388143"/>
          </a:xfrm>
          <a:custGeom>
            <a:avLst/>
            <a:gdLst>
              <a:gd name="connsiteX0" fmla="*/ 0 w 390525"/>
              <a:gd name="connsiteY0" fmla="*/ 388143 h 388143"/>
              <a:gd name="connsiteX1" fmla="*/ 390525 w 390525"/>
              <a:gd name="connsiteY1" fmla="*/ 0 h 388143"/>
              <a:gd name="connsiteX2" fmla="*/ 0 w 390525"/>
              <a:gd name="connsiteY2" fmla="*/ 0 h 388143"/>
              <a:gd name="connsiteX3" fmla="*/ 0 w 390525"/>
              <a:gd name="connsiteY3" fmla="*/ 388143 h 388143"/>
            </a:gdLst>
            <a:ahLst/>
            <a:cxnLst>
              <a:cxn ang="0">
                <a:pos x="connsiteX0" y="connsiteY0"/>
              </a:cxn>
              <a:cxn ang="0">
                <a:pos x="connsiteX1" y="connsiteY1"/>
              </a:cxn>
              <a:cxn ang="0">
                <a:pos x="connsiteX2" y="connsiteY2"/>
              </a:cxn>
              <a:cxn ang="0">
                <a:pos x="connsiteX3" y="connsiteY3"/>
              </a:cxn>
            </a:cxnLst>
            <a:rect l="l" t="t" r="r" b="b"/>
            <a:pathLst>
              <a:path w="390525" h="388143">
                <a:moveTo>
                  <a:pt x="0" y="388143"/>
                </a:moveTo>
                <a:lnTo>
                  <a:pt x="390525" y="0"/>
                </a:lnTo>
                <a:lnTo>
                  <a:pt x="0" y="0"/>
                </a:lnTo>
                <a:lnTo>
                  <a:pt x="0" y="3881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6" name="Text Placeholder 9"/>
          <p:cNvSpPr>
            <a:spLocks noGrp="1"/>
          </p:cNvSpPr>
          <p:nvPr>
            <p:ph type="body" sz="quarter" idx="10" hasCustomPrompt="1"/>
          </p:nvPr>
        </p:nvSpPr>
        <p:spPr>
          <a:xfrm>
            <a:off x="5007149" y="3530850"/>
            <a:ext cx="5733705" cy="591391"/>
          </a:xfrm>
        </p:spPr>
        <p:txBody>
          <a:bodyPr/>
          <a:lstStyle>
            <a:lvl1pPr marL="0" indent="0" algn="ctr">
              <a:buNone/>
              <a:defRPr>
                <a:solidFill>
                  <a:schemeClr val="tx1"/>
                </a:solidFill>
              </a:defRPr>
            </a:lvl1pPr>
          </a:lstStyle>
          <a:p>
            <a:pPr lvl="0"/>
            <a:r>
              <a:rPr lang="en-US" dirty="0"/>
              <a:t>Subtitle</a:t>
            </a:r>
          </a:p>
        </p:txBody>
      </p:sp>
      <p:sp>
        <p:nvSpPr>
          <p:cNvPr id="27" name="TextBox 26"/>
          <p:cNvSpPr txBox="1"/>
          <p:nvPr userDrawn="1"/>
        </p:nvSpPr>
        <p:spPr>
          <a:xfrm>
            <a:off x="9144002" y="6411751"/>
            <a:ext cx="2552700" cy="246221"/>
          </a:xfrm>
          <a:prstGeom prst="rect">
            <a:avLst/>
          </a:prstGeom>
          <a:noFill/>
        </p:spPr>
        <p:txBody>
          <a:bodyPr wrap="square" rtlCol="0">
            <a:spAutoFit/>
          </a:bodyPr>
          <a:lstStyle/>
          <a:p>
            <a:r>
              <a:rPr lang="en-US" sz="1000" dirty="0">
                <a:solidFill>
                  <a:schemeClr val="tx1"/>
                </a:solidFill>
              </a:rPr>
              <a:t>Downhole. Workover. Rentals.</a:t>
            </a:r>
          </a:p>
        </p:txBody>
      </p:sp>
      <p:sp>
        <p:nvSpPr>
          <p:cNvPr id="28" name="Rectangle 27">
            <a:extLst>
              <a:ext uri="{FF2B5EF4-FFF2-40B4-BE49-F238E27FC236}">
                <a16:creationId xmlns:a16="http://schemas.microsoft.com/office/drawing/2014/main" id="{408DD443-F0AC-4513-AAED-545AE1209FF6}"/>
              </a:ext>
            </a:extLst>
          </p:cNvPr>
          <p:cNvSpPr/>
          <p:nvPr userDrawn="1"/>
        </p:nvSpPr>
        <p:spPr>
          <a:xfrm>
            <a:off x="1261872" y="5904087"/>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Rectangle 28">
            <a:extLst>
              <a:ext uri="{FF2B5EF4-FFF2-40B4-BE49-F238E27FC236}">
                <a16:creationId xmlns:a16="http://schemas.microsoft.com/office/drawing/2014/main" id="{4A359167-27D6-4E16-94D8-AB9F39111518}"/>
              </a:ext>
            </a:extLst>
          </p:cNvPr>
          <p:cNvSpPr/>
          <p:nvPr userDrawn="1"/>
        </p:nvSpPr>
        <p:spPr>
          <a:xfrm>
            <a:off x="2103120" y="5486400"/>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descr="Logo&#10;&#10;Description automatically generated">
            <a:extLst>
              <a:ext uri="{FF2B5EF4-FFF2-40B4-BE49-F238E27FC236}">
                <a16:creationId xmlns:a16="http://schemas.microsoft.com/office/drawing/2014/main" id="{5572EC99-B668-4F21-96A7-D07990D4985C}"/>
              </a:ext>
            </a:extLst>
          </p:cNvPr>
          <p:cNvPicPr>
            <a:picLocks noChangeAspect="1"/>
          </p:cNvPicPr>
          <p:nvPr userDrawn="1"/>
        </p:nvPicPr>
        <p:blipFill>
          <a:blip r:embed="rId2" cstate="print">
            <a:clrChange>
              <a:clrFrom>
                <a:srgbClr val="585858"/>
              </a:clrFrom>
              <a:clrTo>
                <a:srgbClr val="585858">
                  <a:alpha val="0"/>
                </a:srgbClr>
              </a:clrTo>
            </a:clrChange>
            <a:extLst>
              <a:ext uri="{28A0092B-C50C-407E-A947-70E740481C1C}">
                <a14:useLocalDpi xmlns:a14="http://schemas.microsoft.com/office/drawing/2010/main" val="0"/>
              </a:ext>
            </a:extLst>
          </a:blip>
          <a:stretch>
            <a:fillRect/>
          </a:stretch>
        </p:blipFill>
        <p:spPr>
          <a:xfrm>
            <a:off x="1344168" y="615371"/>
            <a:ext cx="3200400" cy="1324304"/>
          </a:xfrm>
          <a:prstGeom prst="rect">
            <a:avLst/>
          </a:prstGeom>
        </p:spPr>
      </p:pic>
    </p:spTree>
    <p:extLst>
      <p:ext uri="{BB962C8B-B14F-4D97-AF65-F5344CB8AC3E}">
        <p14:creationId xmlns:p14="http://schemas.microsoft.com/office/powerpoint/2010/main" val="416474683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956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600203"/>
            <a:ext cx="4876800" cy="4525963"/>
          </a:xfrm>
        </p:spPr>
        <p:txBody>
          <a:bodyPr/>
          <a:lstStyle>
            <a:lvl1pPr marL="420624" indent="-384048">
              <a:buFontTx/>
              <a:buBlip>
                <a:blip r:embed="rId2"/>
              </a:buBlip>
              <a:defRPr sz="2600"/>
            </a:lvl1pPr>
            <a:lvl2pPr>
              <a:defRPr sz="2200"/>
            </a:lvl2pPr>
            <a:lvl3pPr marL="1005840" indent="-256032">
              <a:buFontTx/>
              <a:buBlip>
                <a:blip r:embed="rId2"/>
              </a:buBlip>
              <a:defRPr sz="2000"/>
            </a:lvl3pPr>
            <a:lvl4pPr>
              <a:defRPr sz="1800"/>
            </a:lvl4pPr>
            <a:lvl5pPr marL="1490472" indent="-182880">
              <a:buFontTx/>
              <a:buBlip>
                <a:blip r:embed="rId2"/>
              </a:buBlip>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Content Placeholder 3"/>
          <p:cNvSpPr>
            <a:spLocks noGrp="1"/>
          </p:cNvSpPr>
          <p:nvPr>
            <p:ph sz="half" idx="2"/>
          </p:nvPr>
        </p:nvSpPr>
        <p:spPr>
          <a:xfrm>
            <a:off x="5689600" y="1600203"/>
            <a:ext cx="4876800" cy="4525963"/>
          </a:xfrm>
        </p:spPr>
        <p:txBody>
          <a:bodyPr/>
          <a:lstStyle>
            <a:lvl1pPr marL="420624" indent="-384048">
              <a:buFontTx/>
              <a:buBlip>
                <a:blip r:embed="rId2"/>
              </a:buBlip>
              <a:defRPr sz="2600"/>
            </a:lvl1pPr>
            <a:lvl2pPr>
              <a:defRPr sz="2200"/>
            </a:lvl2pPr>
            <a:lvl3pPr marL="1005840" indent="-256032">
              <a:buFontTx/>
              <a:buBlip>
                <a:blip r:embed="rId2"/>
              </a:buBlip>
              <a:defRPr sz="2000"/>
            </a:lvl3pPr>
            <a:lvl4pPr>
              <a:defRPr sz="1800"/>
            </a:lvl4pPr>
            <a:lvl5pPr marL="1490472" indent="-182880">
              <a:buFontTx/>
              <a:buBlip>
                <a:blip r:embed="rId2"/>
              </a:buBlip>
              <a:defRPr sz="18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Footer Placeholder 5"/>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7" name="Slide Number Placeholder 6"/>
          <p:cNvSpPr>
            <a:spLocks noGrp="1"/>
          </p:cNvSpPr>
          <p:nvPr>
            <p:ph type="sldNum" sz="quarter" idx="12"/>
          </p:nvPr>
        </p:nvSpPr>
        <p:spPr>
          <a:xfrm>
            <a:off x="11338560" y="6400801"/>
            <a:ext cx="384048" cy="386392"/>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5486400"/>
            <a:ext cx="5386917"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4" name="Text Placeholder 3"/>
          <p:cNvSpPr>
            <a:spLocks noGrp="1"/>
          </p:cNvSpPr>
          <p:nvPr>
            <p:ph type="body" sz="half" idx="3"/>
          </p:nvPr>
        </p:nvSpPr>
        <p:spPr>
          <a:xfrm>
            <a:off x="6193369" y="5486400"/>
            <a:ext cx="5389033" cy="838200"/>
          </a:xfrm>
        </p:spPr>
        <p:txBody>
          <a:bodyPr anchor="t"/>
          <a:lstStyle>
            <a:lvl1pPr marL="0" indent="0">
              <a:buNone/>
              <a:defRPr sz="2400" b="1">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a:t>Click to edit Master text styles</a:t>
            </a:r>
          </a:p>
        </p:txBody>
      </p:sp>
      <p:sp>
        <p:nvSpPr>
          <p:cNvPr id="5" name="Content Placeholder 4"/>
          <p:cNvSpPr>
            <a:spLocks noGrp="1"/>
          </p:cNvSpPr>
          <p:nvPr>
            <p:ph sz="quarter" idx="2"/>
          </p:nvPr>
        </p:nvSpPr>
        <p:spPr>
          <a:xfrm>
            <a:off x="609600" y="1516912"/>
            <a:ext cx="5386917"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6" name="Content Placeholder 5"/>
          <p:cNvSpPr>
            <a:spLocks noGrp="1"/>
          </p:cNvSpPr>
          <p:nvPr>
            <p:ph sz="quarter" idx="4"/>
          </p:nvPr>
        </p:nvSpPr>
        <p:spPr>
          <a:xfrm>
            <a:off x="6193369" y="1516912"/>
            <a:ext cx="5389033"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609600" y="6422067"/>
            <a:ext cx="28448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9" name="Slide Number Placeholder 8"/>
          <p:cNvSpPr>
            <a:spLocks noGrp="1"/>
          </p:cNvSpPr>
          <p:nvPr>
            <p:ph type="sldNum" sz="quarter" idx="12"/>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9960864"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a:xfrm>
            <a:off x="609600" y="6422067"/>
            <a:ext cx="2844800" cy="365125"/>
          </a:xfrm>
          <a:prstGeom prst="rect">
            <a:avLst/>
          </a:prstGeom>
        </p:spPr>
        <p:txBody>
          <a:bodyPr/>
          <a:lstStyle/>
          <a:p>
            <a:endParaRPr lang="en-US" dirty="0"/>
          </a:p>
        </p:txBody>
      </p:sp>
      <p:sp>
        <p:nvSpPr>
          <p:cNvPr id="8" name="Slide Number Placeholder 7"/>
          <p:cNvSpPr>
            <a:spLocks noGrp="1"/>
          </p:cNvSpPr>
          <p:nvPr>
            <p:ph type="sldNum" sz="quarter" idx="11"/>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
        <p:nvSpPr>
          <p:cNvPr id="9" name="Footer Placeholder 8"/>
          <p:cNvSpPr>
            <a:spLocks noGrp="1"/>
          </p:cNvSpPr>
          <p:nvPr>
            <p:ph type="ftr" sz="quarter" idx="12"/>
          </p:nvPr>
        </p:nvSpPr>
        <p:spPr>
          <a:xfrm>
            <a:off x="4165600" y="6422067"/>
            <a:ext cx="3860800" cy="365125"/>
          </a:xfrm>
          <a:prstGeom prst="rect">
            <a:avLst/>
          </a:prstGeom>
        </p:spPr>
        <p:txBody>
          <a:bodyPr/>
          <a:lstStyle/>
          <a:p>
            <a:r>
              <a:rPr lang="en-US"/>
              <a:t>10-23</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422067"/>
            <a:ext cx="28448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4" name="Slide Number Placeholder 3"/>
          <p:cNvSpPr>
            <a:spLocks noGrp="1"/>
          </p:cNvSpPr>
          <p:nvPr>
            <p:ph type="sldNum" sz="quarter" idx="12"/>
          </p:nvPr>
        </p:nvSpPr>
        <p:spPr>
          <a:xfrm>
            <a:off x="11338560" y="6400800"/>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5528"/>
            <a:ext cx="4267200" cy="730250"/>
          </a:xfrm>
        </p:spPr>
        <p:txBody>
          <a:bodyPr tIns="0" bIns="0" anchor="t"/>
          <a:lstStyle>
            <a:lvl1pPr algn="l">
              <a:buNone/>
              <a:defRPr sz="1800" b="1">
                <a:solidFill>
                  <a:schemeClr val="tx1"/>
                </a:solidFill>
              </a:defRPr>
            </a:lvl1pPr>
          </a:lstStyle>
          <a:p>
            <a:r>
              <a:rPr kumimoji="0" lang="en-US" dirty="0"/>
              <a:t>Click to edit Master title style</a:t>
            </a:r>
          </a:p>
        </p:txBody>
      </p:sp>
      <p:sp>
        <p:nvSpPr>
          <p:cNvPr id="3" name="Text Placeholder 2"/>
          <p:cNvSpPr>
            <a:spLocks noGrp="1"/>
          </p:cNvSpPr>
          <p:nvPr>
            <p:ph type="body" idx="2"/>
          </p:nvPr>
        </p:nvSpPr>
        <p:spPr>
          <a:xfrm>
            <a:off x="609600" y="214424"/>
            <a:ext cx="36576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dirty="0"/>
              <a:t>Click to edit Master text styles</a:t>
            </a:r>
          </a:p>
        </p:txBody>
      </p:sp>
      <p:sp>
        <p:nvSpPr>
          <p:cNvPr id="4" name="Content Placeholder 3"/>
          <p:cNvSpPr>
            <a:spLocks noGrp="1"/>
          </p:cNvSpPr>
          <p:nvPr>
            <p:ph sz="half" idx="1"/>
          </p:nvPr>
        </p:nvSpPr>
        <p:spPr>
          <a:xfrm>
            <a:off x="609600" y="1981200"/>
            <a:ext cx="94488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09600" y="6422067"/>
            <a:ext cx="28448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165600" y="6422067"/>
            <a:ext cx="3860800" cy="365125"/>
          </a:xfrm>
          <a:prstGeom prst="rect">
            <a:avLst/>
          </a:prstGeom>
        </p:spPr>
        <p:txBody>
          <a:bodyPr/>
          <a:lstStyle/>
          <a:p>
            <a:r>
              <a:rPr lang="en-US"/>
              <a:t>10-23</a:t>
            </a:r>
            <a:endParaRPr lang="en-US" dirty="0"/>
          </a:p>
        </p:txBody>
      </p:sp>
      <p:sp>
        <p:nvSpPr>
          <p:cNvPr id="7" name="Slide Number Placeholder 6"/>
          <p:cNvSpPr>
            <a:spLocks noGrp="1"/>
          </p:cNvSpPr>
          <p:nvPr>
            <p:ph type="sldNum" sz="quarter" idx="12"/>
          </p:nvPr>
        </p:nvSpPr>
        <p:spPr>
          <a:xfrm>
            <a:off x="11338560" y="6400799"/>
            <a:ext cx="384048" cy="384048"/>
          </a:xfrm>
          <a:prstGeom prst="rect">
            <a:avLst/>
          </a:prstGeom>
        </p:spPr>
        <p:txBody>
          <a:bodyPr/>
          <a:lstStyle/>
          <a:p>
            <a:fld id="{D5EEBD3D-EAF9-4CCD-9257-51E65F8F924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12192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sz="1800" dirty="0"/>
          </a:p>
        </p:txBody>
      </p:sp>
      <p:sp>
        <p:nvSpPr>
          <p:cNvPr id="16" name="Freeform 15"/>
          <p:cNvSpPr>
            <a:spLocks/>
          </p:cNvSpPr>
          <p:nvPr userDrawn="1"/>
        </p:nvSpPr>
        <p:spPr bwMode="auto">
          <a:xfrm>
            <a:off x="9753600" y="0"/>
            <a:ext cx="24384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sz="1800" dirty="0"/>
          </a:p>
        </p:txBody>
      </p:sp>
      <p:sp>
        <p:nvSpPr>
          <p:cNvPr id="9" name="Title Placeholder 8"/>
          <p:cNvSpPr>
            <a:spLocks noGrp="1"/>
          </p:cNvSpPr>
          <p:nvPr>
            <p:ph type="title"/>
          </p:nvPr>
        </p:nvSpPr>
        <p:spPr>
          <a:xfrm>
            <a:off x="609600" y="274638"/>
            <a:ext cx="9956800" cy="1143000"/>
          </a:xfrm>
          <a:prstGeom prst="rect">
            <a:avLst/>
          </a:prstGeom>
        </p:spPr>
        <p:txBody>
          <a:bodyPr vert="horz" lIns="45720" rIns="45720" anchor="ctr">
            <a:normAutofit/>
          </a:bodyPr>
          <a:lstStyle/>
          <a:p>
            <a:r>
              <a:rPr kumimoji="0" lang="en-US" dirty="0"/>
              <a:t>Click to edit Master title style</a:t>
            </a:r>
          </a:p>
        </p:txBody>
      </p:sp>
      <p:sp>
        <p:nvSpPr>
          <p:cNvPr id="30" name="Text Placeholder 29"/>
          <p:cNvSpPr>
            <a:spLocks noGrp="1"/>
          </p:cNvSpPr>
          <p:nvPr>
            <p:ph type="body" idx="1"/>
          </p:nvPr>
        </p:nvSpPr>
        <p:spPr>
          <a:xfrm>
            <a:off x="609600" y="1600203"/>
            <a:ext cx="9956800" cy="4525963"/>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pic>
        <p:nvPicPr>
          <p:cNvPr id="11" name="Picture 2" descr="Workover solutions - "/>
          <p:cNvPicPr>
            <a:picLocks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03200" y="6337557"/>
            <a:ext cx="1078992" cy="43891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userDrawn="1"/>
        </p:nvSpPr>
        <p:spPr>
          <a:xfrm>
            <a:off x="10896600" y="6400570"/>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11335119" y="6399295"/>
            <a:ext cx="393192" cy="39069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7" name="Freeform 16"/>
          <p:cNvSpPr/>
          <p:nvPr userDrawn="1"/>
        </p:nvSpPr>
        <p:spPr>
          <a:xfrm rot="10800000" flipH="1">
            <a:off x="11773639" y="6400573"/>
            <a:ext cx="393192" cy="388143"/>
          </a:xfrm>
          <a:custGeom>
            <a:avLst/>
            <a:gdLst>
              <a:gd name="connsiteX0" fmla="*/ 0 w 390525"/>
              <a:gd name="connsiteY0" fmla="*/ 388143 h 388143"/>
              <a:gd name="connsiteX1" fmla="*/ 390525 w 390525"/>
              <a:gd name="connsiteY1" fmla="*/ 0 h 388143"/>
              <a:gd name="connsiteX2" fmla="*/ 0 w 390525"/>
              <a:gd name="connsiteY2" fmla="*/ 0 h 388143"/>
              <a:gd name="connsiteX3" fmla="*/ 0 w 390525"/>
              <a:gd name="connsiteY3" fmla="*/ 388143 h 388143"/>
            </a:gdLst>
            <a:ahLst/>
            <a:cxnLst>
              <a:cxn ang="0">
                <a:pos x="connsiteX0" y="connsiteY0"/>
              </a:cxn>
              <a:cxn ang="0">
                <a:pos x="connsiteX1" y="connsiteY1"/>
              </a:cxn>
              <a:cxn ang="0">
                <a:pos x="connsiteX2" y="connsiteY2"/>
              </a:cxn>
              <a:cxn ang="0">
                <a:pos x="connsiteX3" y="connsiteY3"/>
              </a:cxn>
            </a:cxnLst>
            <a:rect l="l" t="t" r="r" b="b"/>
            <a:pathLst>
              <a:path w="390525" h="388143">
                <a:moveTo>
                  <a:pt x="0" y="388143"/>
                </a:moveTo>
                <a:lnTo>
                  <a:pt x="390525" y="0"/>
                </a:lnTo>
                <a:lnTo>
                  <a:pt x="0" y="0"/>
                </a:lnTo>
                <a:lnTo>
                  <a:pt x="0" y="388143"/>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Rectangle 6"/>
          <p:cNvSpPr>
            <a:spLocks noGrp="1" noChangeArrowheads="1"/>
          </p:cNvSpPr>
          <p:nvPr>
            <p:ph type="sldNum" sz="quarter" idx="4"/>
          </p:nvPr>
        </p:nvSpPr>
        <p:spPr bwMode="auto">
          <a:xfrm>
            <a:off x="11341606" y="6393657"/>
            <a:ext cx="393193" cy="388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fld id="{CC0C73C3-82DC-42A1-AF8C-D2AC9479D200}" type="slidenum">
              <a:rPr lang="en-US" smtClean="0"/>
              <a:pPr/>
              <a:t>‹#›</a:t>
            </a:fld>
            <a:endParaRPr lang="en-US" dirty="0"/>
          </a:p>
        </p:txBody>
      </p:sp>
      <p:sp>
        <p:nvSpPr>
          <p:cNvPr id="20" name="Rectangle 10"/>
          <p:cNvSpPr>
            <a:spLocks noGrp="1" noChangeArrowheads="1"/>
          </p:cNvSpPr>
          <p:nvPr>
            <p:ph type="ftr" sz="quarter" idx="3"/>
          </p:nvPr>
        </p:nvSpPr>
        <p:spPr bwMode="auto">
          <a:xfrm>
            <a:off x="1540661" y="6367065"/>
            <a:ext cx="9025739" cy="388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a:defRPr sz="1000">
                <a:solidFill>
                  <a:schemeClr val="tx1"/>
                </a:solidFill>
              </a:defRPr>
            </a:lvl1pPr>
          </a:lstStyle>
          <a:p>
            <a:r>
              <a:rPr lang="en-US"/>
              <a:t>10-23</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hf hdr="0" dt="0"/>
  <p:txStyles>
    <p:titleStyle>
      <a:lvl1pPr algn="l" rtl="0" eaLnBrk="1" latinLnBrk="0" hangingPunct="1">
        <a:spcBef>
          <a:spcPct val="0"/>
        </a:spcBef>
        <a:buNone/>
        <a:defRPr kumimoji="0" sz="4600" kern="1200">
          <a:solidFill>
            <a:schemeClr val="tx1"/>
          </a:solidFill>
          <a:latin typeface="+mn-lt"/>
          <a:ea typeface="+mj-ea"/>
          <a:cs typeface="+mj-cs"/>
        </a:defRPr>
      </a:lvl1pPr>
    </p:titleStyle>
    <p:bodyStyle>
      <a:lvl1pPr marL="420624" indent="-384048" algn="l" rtl="0" eaLnBrk="1" latinLnBrk="0" hangingPunct="1">
        <a:spcBef>
          <a:spcPct val="20000"/>
        </a:spcBef>
        <a:buClr>
          <a:schemeClr val="tx1"/>
        </a:buClr>
        <a:buSzPct val="100000"/>
        <a:buFontTx/>
        <a:buBlip>
          <a:blip r:embed="rId15"/>
        </a:buBlip>
        <a:defRPr kumimoji="0" sz="3000" kern="1200">
          <a:solidFill>
            <a:schemeClr val="tx1"/>
          </a:solidFill>
          <a:latin typeface="+mn-lt"/>
          <a:ea typeface="+mn-ea"/>
          <a:cs typeface="+mn-cs"/>
        </a:defRPr>
      </a:lvl1pPr>
      <a:lvl2pPr marL="722376" indent="-274320" algn="l" rtl="0" eaLnBrk="1" latinLnBrk="0" hangingPunct="1">
        <a:spcBef>
          <a:spcPct val="20000"/>
        </a:spcBef>
        <a:buClr>
          <a:schemeClr val="tx1"/>
        </a:buClr>
        <a:buSzPct val="80000"/>
        <a:buFont typeface="Wingdings" panose="05000000000000000000" pitchFamily="2" charset="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tx1"/>
        </a:buClr>
        <a:buSzPct val="85000"/>
        <a:buFontTx/>
        <a:buBlip>
          <a:blip r:embed="rId15"/>
        </a:buBlip>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tx1"/>
        </a:buClr>
        <a:buSzPct val="90000"/>
        <a:buFont typeface="Arial" panose="020B0604020202020204" pitchFamily="34" charset="0"/>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tx1"/>
        </a:buClr>
        <a:buSzPct val="100000"/>
        <a:buFontTx/>
        <a:buBlip>
          <a:blip r:embed="rId15"/>
        </a:buBlip>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emf"/><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sales@wos.com"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1306EA-C0C7-4950-9CE9-3E2328CB0F95}"/>
              </a:ext>
            </a:extLst>
          </p:cNvPr>
          <p:cNvSpPr>
            <a:spLocks noGrp="1"/>
          </p:cNvSpPr>
          <p:nvPr>
            <p:ph type="body" idx="1"/>
          </p:nvPr>
        </p:nvSpPr>
        <p:spPr>
          <a:xfrm>
            <a:off x="3962400" y="3657600"/>
            <a:ext cx="8051799" cy="1066688"/>
          </a:xfrm>
        </p:spPr>
        <p:txBody>
          <a:bodyPr/>
          <a:lstStyle/>
          <a:p>
            <a:pPr algn="ctr"/>
            <a:r>
              <a:rPr lang="en-US" sz="6000" dirty="0"/>
              <a:t>The Judge Motor Line</a:t>
            </a:r>
          </a:p>
        </p:txBody>
      </p:sp>
      <p:sp>
        <p:nvSpPr>
          <p:cNvPr id="3" name="Text Placeholder 2">
            <a:extLst>
              <a:ext uri="{FF2B5EF4-FFF2-40B4-BE49-F238E27FC236}">
                <a16:creationId xmlns:a16="http://schemas.microsoft.com/office/drawing/2014/main" id="{AE75ACC9-4A07-4361-A951-8105B7435434}"/>
              </a:ext>
            </a:extLst>
          </p:cNvPr>
          <p:cNvSpPr>
            <a:spLocks noGrp="1"/>
          </p:cNvSpPr>
          <p:nvPr>
            <p:ph type="body" sz="quarter" idx="10"/>
          </p:nvPr>
        </p:nvSpPr>
        <p:spPr>
          <a:xfrm>
            <a:off x="4952999" y="4724288"/>
            <a:ext cx="6629400" cy="914400"/>
          </a:xfrm>
        </p:spPr>
        <p:txBody>
          <a:bodyPr>
            <a:normAutofit/>
          </a:bodyP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Reliable, high-performance, cost-effective motor</a:t>
            </a:r>
            <a:endParaRPr lang="en-US" sz="4800" dirty="0"/>
          </a:p>
        </p:txBody>
      </p:sp>
      <p:pic>
        <p:nvPicPr>
          <p:cNvPr id="5" name="Picture 4" descr="A yellow and black logo&#10;&#10;AI-generated content may be incorrect.">
            <a:extLst>
              <a:ext uri="{FF2B5EF4-FFF2-40B4-BE49-F238E27FC236}">
                <a16:creationId xmlns:a16="http://schemas.microsoft.com/office/drawing/2014/main" id="{58CD75CD-5719-5E72-17E1-F23036A00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29042" y="1092670"/>
            <a:ext cx="3877313" cy="2564930"/>
          </a:xfrm>
          <a:prstGeom prst="rect">
            <a:avLst/>
          </a:prstGeom>
        </p:spPr>
      </p:pic>
    </p:spTree>
    <p:extLst>
      <p:ext uri="{BB962C8B-B14F-4D97-AF65-F5344CB8AC3E}">
        <p14:creationId xmlns:p14="http://schemas.microsoft.com/office/powerpoint/2010/main" val="56830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05545-F6AD-3627-25D5-84E6127D2143}"/>
              </a:ext>
            </a:extLst>
          </p:cNvPr>
          <p:cNvSpPr>
            <a:spLocks noGrp="1"/>
          </p:cNvSpPr>
          <p:nvPr>
            <p:ph type="title"/>
          </p:nvPr>
        </p:nvSpPr>
        <p:spPr>
          <a:xfrm>
            <a:off x="609600" y="152400"/>
            <a:ext cx="9956800" cy="1143000"/>
          </a:xfrm>
        </p:spPr>
        <p:txBody>
          <a:bodyPr/>
          <a:lstStyle/>
          <a:p>
            <a:r>
              <a:rPr lang="en-US" dirty="0"/>
              <a:t>WOS Company Overview</a:t>
            </a:r>
          </a:p>
        </p:txBody>
      </p:sp>
      <p:sp>
        <p:nvSpPr>
          <p:cNvPr id="3" name="Content Placeholder 2">
            <a:extLst>
              <a:ext uri="{FF2B5EF4-FFF2-40B4-BE49-F238E27FC236}">
                <a16:creationId xmlns:a16="http://schemas.microsoft.com/office/drawing/2014/main" id="{C652B8D7-9753-0FB5-D71A-2E87404B4BCA}"/>
              </a:ext>
            </a:extLst>
          </p:cNvPr>
          <p:cNvSpPr>
            <a:spLocks noGrp="1"/>
          </p:cNvSpPr>
          <p:nvPr>
            <p:ph idx="1"/>
          </p:nvPr>
        </p:nvSpPr>
        <p:spPr>
          <a:xfrm>
            <a:off x="609600" y="1219200"/>
            <a:ext cx="6019800" cy="4953000"/>
          </a:xfrm>
        </p:spPr>
        <p:txBody>
          <a:bodyPr vert="horz" lIns="91440" tIns="45720" rIns="91440" bIns="45720" anchor="t">
            <a:normAutofit fontScale="62500" lnSpcReduction="20000"/>
          </a:bodyPr>
          <a:lstStyle/>
          <a:p>
            <a:pPr marL="420370" indent="-383540"/>
            <a:r>
              <a:rPr lang="en-US" dirty="0">
                <a:latin typeface="Calibri" panose="020F0502020204030204" pitchFamily="34" charset="0"/>
                <a:cs typeface="Calibri" panose="020F0502020204030204" pitchFamily="34" charset="0"/>
              </a:rPr>
              <a:t>Started Operations in Q3 2015</a:t>
            </a:r>
            <a:endParaRPr lang="en-US" dirty="0"/>
          </a:p>
          <a:p>
            <a:pPr marL="420370" indent="-383540"/>
            <a:r>
              <a:rPr lang="en-US" dirty="0">
                <a:latin typeface="Calibri" panose="020F0502020204030204" pitchFamily="34" charset="0"/>
                <a:cs typeface="Calibri" panose="020F0502020204030204" pitchFamily="34" charset="0"/>
              </a:rPr>
              <a:t>Fully Supported Downhole Tool Division</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Design &amp; Engineering </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Machining &amp; Fabrication</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Field Operations</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Rebuild &amp; Redress</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Evaluate Performance</a:t>
            </a:r>
            <a:endParaRPr lang="en-US" dirty="0">
              <a:latin typeface="Calibri" panose="020F0502020204030204" pitchFamily="34" charset="0"/>
              <a:ea typeface="Calibri" panose="020F0502020204030204" pitchFamily="34" charset="0"/>
              <a:cs typeface="Calibri" panose="020F0502020204030204" pitchFamily="34" charset="0"/>
            </a:endParaRPr>
          </a:p>
          <a:p>
            <a:pPr marL="420370" indent="-383540"/>
            <a:r>
              <a:rPr lang="en-US" dirty="0">
                <a:latin typeface="Calibri" panose="020F0502020204030204" pitchFamily="34" charset="0"/>
                <a:cs typeface="Calibri" panose="020F0502020204030204" pitchFamily="34" charset="0"/>
              </a:rPr>
              <a:t>Wireline</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6 trucks in the Northeast </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Started operations in July 2018</a:t>
            </a:r>
            <a:endParaRPr lang="en-US" dirty="0">
              <a:latin typeface="Calibri" panose="020F0502020204030204" pitchFamily="34" charset="0"/>
              <a:ea typeface="Calibri" panose="020F0502020204030204" pitchFamily="34" charset="0"/>
              <a:cs typeface="Calibri" panose="020F0502020204030204" pitchFamily="34" charset="0"/>
            </a:endParaRPr>
          </a:p>
          <a:p>
            <a:pPr marL="420370" indent="-383540"/>
            <a:r>
              <a:rPr lang="en-US" dirty="0">
                <a:latin typeface="Calibri" panose="020F0502020204030204" pitchFamily="34" charset="0"/>
                <a:cs typeface="Calibri" panose="020F0502020204030204" pitchFamily="34" charset="0"/>
              </a:rPr>
              <a:t>Operational Coverage</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Pennsylvania, Ohio, West Virginia, and New York</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Texas, New Mexico</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r>
              <a:rPr lang="en-US" dirty="0">
                <a:latin typeface="Calibri"/>
                <a:ea typeface="Calibri"/>
                <a:cs typeface="Calibri"/>
              </a:rPr>
              <a:t>North Dakota, Wyoming, Utah</a:t>
            </a:r>
            <a:endParaRPr lang="en-US" dirty="0">
              <a:latin typeface="Calibri" panose="020F0502020204030204" pitchFamily="34" charset="0"/>
              <a:ea typeface="Calibri"/>
              <a:cs typeface="Calibri" panose="020F0502020204030204" pitchFamily="34" charset="0"/>
            </a:endParaRPr>
          </a:p>
          <a:p>
            <a:pPr marL="721995" lvl="1"/>
            <a:r>
              <a:rPr lang="en-US" dirty="0">
                <a:latin typeface="Calibri" panose="020F0502020204030204" pitchFamily="34" charset="0"/>
                <a:cs typeface="Calibri" panose="020F0502020204030204" pitchFamily="34" charset="0"/>
              </a:rPr>
              <a:t>Louisiana</a:t>
            </a:r>
            <a:endParaRPr lang="en-US" dirty="0">
              <a:latin typeface="Calibri" panose="020F0502020204030204" pitchFamily="34" charset="0"/>
              <a:ea typeface="Calibri" panose="020F0502020204030204" pitchFamily="34" charset="0"/>
              <a:cs typeface="Calibri" panose="020F0502020204030204" pitchFamily="34" charset="0"/>
            </a:endParaRPr>
          </a:p>
          <a:p>
            <a:pPr marL="420370" indent="-383540"/>
            <a:r>
              <a:rPr lang="en-US" dirty="0">
                <a:latin typeface="Calibri" panose="020F0502020204030204" pitchFamily="34" charset="0"/>
                <a:cs typeface="Calibri" panose="020F0502020204030204" pitchFamily="34" charset="0"/>
              </a:rPr>
              <a:t>KSA Operations started 2025</a:t>
            </a:r>
          </a:p>
          <a:p>
            <a:pPr marL="722122" lvl="1" indent="-383540"/>
            <a:r>
              <a:rPr lang="en-US" dirty="0">
                <a:latin typeface="Calibri" panose="020F0502020204030204" pitchFamily="34" charset="0"/>
                <a:cs typeface="Calibri" panose="020F0502020204030204" pitchFamily="34" charset="0"/>
              </a:rPr>
              <a:t>Dammam, KSA</a:t>
            </a:r>
            <a:endParaRPr lang="en-US" dirty="0">
              <a:latin typeface="Calibri" panose="020F0502020204030204" pitchFamily="34" charset="0"/>
              <a:ea typeface="Calibri" panose="020F0502020204030204" pitchFamily="34" charset="0"/>
              <a:cs typeface="Calibri" panose="020F0502020204030204" pitchFamily="34" charset="0"/>
            </a:endParaRPr>
          </a:p>
          <a:p>
            <a:pPr marL="721995" lvl="1">
              <a:buFont typeface="Arial" panose="020B0604020202020204" pitchFamily="34" charset="0"/>
              <a:buChar char="•"/>
            </a:pPr>
            <a:r>
              <a:rPr lang="en-US" dirty="0" err="1">
                <a:latin typeface="Calibri" panose="020F0502020204030204" pitchFamily="34" charset="0"/>
                <a:cs typeface="Calibri" panose="020F0502020204030204" pitchFamily="34" charset="0"/>
              </a:rPr>
              <a:t>GOtech</a:t>
            </a:r>
            <a:r>
              <a:rPr lang="en-US" dirty="0">
                <a:latin typeface="Calibri" panose="020F0502020204030204" pitchFamily="34" charset="0"/>
                <a:cs typeface="Calibri" panose="020F0502020204030204" pitchFamily="34" charset="0"/>
              </a:rPr>
              <a:t> sponsored</a:t>
            </a:r>
          </a:p>
          <a:p>
            <a:pPr marL="420370" indent="-383540"/>
            <a:r>
              <a:rPr lang="en-US" dirty="0">
                <a:latin typeface="Calibri" panose="020F0502020204030204" pitchFamily="34" charset="0"/>
                <a:cs typeface="Calibri" panose="020F0502020204030204" pitchFamily="34" charset="0"/>
              </a:rPr>
              <a:t>Argentina Operations started 2025</a:t>
            </a:r>
          </a:p>
          <a:p>
            <a:pPr marL="420370" indent="-383540"/>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3FFCCF70-12B0-A104-5B04-9F3E3CC3597C}"/>
              </a:ext>
            </a:extLst>
          </p:cNvPr>
          <p:cNvSpPr>
            <a:spLocks noGrp="1"/>
          </p:cNvSpPr>
          <p:nvPr>
            <p:ph type="sldNum" sz="quarter" idx="12"/>
          </p:nvPr>
        </p:nvSpPr>
        <p:spPr/>
        <p:txBody>
          <a:bodyPr/>
          <a:lstStyle/>
          <a:p>
            <a:fld id="{D5EEBD3D-EAF9-4CCD-9257-51E65F8F924B}" type="slidenum">
              <a:rPr lang="en-US" smtClean="0"/>
              <a:t>10</a:t>
            </a:fld>
            <a:endParaRPr lang="en-US" dirty="0"/>
          </a:p>
        </p:txBody>
      </p:sp>
      <p:pic>
        <p:nvPicPr>
          <p:cNvPr id="7" name="Picture 6" descr="A large warehouse with many machines&#10;&#10;Description automatically generated">
            <a:extLst>
              <a:ext uri="{FF2B5EF4-FFF2-40B4-BE49-F238E27FC236}">
                <a16:creationId xmlns:a16="http://schemas.microsoft.com/office/drawing/2014/main" id="{52C2E1BD-DB78-1EDE-6510-88B4A554BE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9812" y="1552938"/>
            <a:ext cx="5892796" cy="4419597"/>
          </a:xfrm>
          <a:prstGeom prst="rect">
            <a:avLst/>
          </a:prstGeom>
        </p:spPr>
      </p:pic>
      <p:pic>
        <p:nvPicPr>
          <p:cNvPr id="8" name="Picture 7" descr="A yellow and grey logo&#10;&#10;AI-generated content may be incorrect.">
            <a:extLst>
              <a:ext uri="{FF2B5EF4-FFF2-40B4-BE49-F238E27FC236}">
                <a16:creationId xmlns:a16="http://schemas.microsoft.com/office/drawing/2014/main" id="{500AC102-195B-EB61-7A4D-91299C84A4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9400" y="1604699"/>
            <a:ext cx="1247040" cy="1138501"/>
          </a:xfrm>
          <a:prstGeom prst="rect">
            <a:avLst/>
          </a:prstGeom>
        </p:spPr>
      </p:pic>
    </p:spTree>
    <p:extLst>
      <p:ext uri="{BB962C8B-B14F-4D97-AF65-F5344CB8AC3E}">
        <p14:creationId xmlns:p14="http://schemas.microsoft.com/office/powerpoint/2010/main" val="37248636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a:extLst>
              <a:ext uri="{FF2B5EF4-FFF2-40B4-BE49-F238E27FC236}">
                <a16:creationId xmlns:a16="http://schemas.microsoft.com/office/drawing/2014/main" id="{65DBFD18-517D-EC44-9A75-20DC3012B467}"/>
              </a:ext>
            </a:extLst>
          </p:cNvPr>
          <p:cNvPicPr>
            <a:picLocks noChangeAspect="1"/>
          </p:cNvPicPr>
          <p:nvPr/>
        </p:nvPicPr>
        <p:blipFill>
          <a:blip r:embed="rId2"/>
          <a:stretch>
            <a:fillRect/>
          </a:stretch>
        </p:blipFill>
        <p:spPr>
          <a:xfrm>
            <a:off x="9734663" y="4509446"/>
            <a:ext cx="1709621" cy="1421084"/>
          </a:xfrm>
          <a:prstGeom prst="rect">
            <a:avLst/>
          </a:prstGeom>
        </p:spPr>
      </p:pic>
      <p:sp>
        <p:nvSpPr>
          <p:cNvPr id="2" name="Title 1">
            <a:extLst>
              <a:ext uri="{FF2B5EF4-FFF2-40B4-BE49-F238E27FC236}">
                <a16:creationId xmlns:a16="http://schemas.microsoft.com/office/drawing/2014/main" id="{C580AA8F-EE83-C729-6328-E4C4C8B0293F}"/>
              </a:ext>
            </a:extLst>
          </p:cNvPr>
          <p:cNvSpPr>
            <a:spLocks noGrp="1"/>
          </p:cNvSpPr>
          <p:nvPr>
            <p:ph type="title"/>
          </p:nvPr>
        </p:nvSpPr>
        <p:spPr>
          <a:xfrm>
            <a:off x="544070" y="97313"/>
            <a:ext cx="9956800" cy="1143000"/>
          </a:xfrm>
        </p:spPr>
        <p:txBody>
          <a:bodyPr/>
          <a:lstStyle/>
          <a:p>
            <a:r>
              <a:rPr lang="en-US" dirty="0"/>
              <a:t>WOS Locations</a:t>
            </a:r>
          </a:p>
        </p:txBody>
      </p:sp>
      <p:pic>
        <p:nvPicPr>
          <p:cNvPr id="5" name="Picture 4">
            <a:extLst>
              <a:ext uri="{FF2B5EF4-FFF2-40B4-BE49-F238E27FC236}">
                <a16:creationId xmlns:a16="http://schemas.microsoft.com/office/drawing/2014/main" id="{6DA17A22-A4A6-8880-1ED8-A2F67D9B318F}"/>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952194" y="1219200"/>
            <a:ext cx="8287612" cy="5486400"/>
          </a:xfrm>
          <a:prstGeom prst="rect">
            <a:avLst/>
          </a:prstGeom>
        </p:spPr>
      </p:pic>
      <p:sp>
        <p:nvSpPr>
          <p:cNvPr id="6" name="Oval 5">
            <a:extLst>
              <a:ext uri="{FF2B5EF4-FFF2-40B4-BE49-F238E27FC236}">
                <a16:creationId xmlns:a16="http://schemas.microsoft.com/office/drawing/2014/main" id="{0B9EA52F-35EB-3FE9-CA6C-A0D1F06EBA76}"/>
              </a:ext>
            </a:extLst>
          </p:cNvPr>
          <p:cNvSpPr/>
          <p:nvPr/>
        </p:nvSpPr>
        <p:spPr>
          <a:xfrm>
            <a:off x="5085817" y="5034092"/>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F637646-CF8F-397C-3027-9CEF5AC81987}"/>
              </a:ext>
            </a:extLst>
          </p:cNvPr>
          <p:cNvSpPr/>
          <p:nvPr/>
        </p:nvSpPr>
        <p:spPr>
          <a:xfrm>
            <a:off x="5339861" y="1981200"/>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F0DDD2A1-7119-09DA-4D60-B6CDD6513AD3}"/>
              </a:ext>
            </a:extLst>
          </p:cNvPr>
          <p:cNvSpPr/>
          <p:nvPr/>
        </p:nvSpPr>
        <p:spPr>
          <a:xfrm>
            <a:off x="8094907" y="3205970"/>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9">
            <a:extLst>
              <a:ext uri="{FF2B5EF4-FFF2-40B4-BE49-F238E27FC236}">
                <a16:creationId xmlns:a16="http://schemas.microsoft.com/office/drawing/2014/main" id="{27081343-9DBD-1683-F594-F8CEA800AE2F}"/>
              </a:ext>
            </a:extLst>
          </p:cNvPr>
          <p:cNvSpPr/>
          <p:nvPr/>
        </p:nvSpPr>
        <p:spPr>
          <a:xfrm>
            <a:off x="8482273" y="3138585"/>
            <a:ext cx="182880" cy="182880"/>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95A8DB2-F230-0480-7742-B0B5DF079206}"/>
              </a:ext>
            </a:extLst>
          </p:cNvPr>
          <p:cNvSpPr/>
          <p:nvPr/>
        </p:nvSpPr>
        <p:spPr>
          <a:xfrm>
            <a:off x="6162381" y="5403436"/>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9B0FA0A-7D90-1C8E-F28A-D8B648D106B9}"/>
              </a:ext>
            </a:extLst>
          </p:cNvPr>
          <p:cNvSpPr/>
          <p:nvPr/>
        </p:nvSpPr>
        <p:spPr>
          <a:xfrm>
            <a:off x="8806961" y="2854568"/>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F12C2C3-9472-83E7-FABB-1DEB52F4F677}"/>
              </a:ext>
            </a:extLst>
          </p:cNvPr>
          <p:cNvSpPr txBox="1"/>
          <p:nvPr/>
        </p:nvSpPr>
        <p:spPr>
          <a:xfrm>
            <a:off x="4990087" y="1318416"/>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Hazen, ND</a:t>
            </a:r>
          </a:p>
        </p:txBody>
      </p:sp>
      <p:sp>
        <p:nvSpPr>
          <p:cNvPr id="13" name="TextBox 12">
            <a:extLst>
              <a:ext uri="{FF2B5EF4-FFF2-40B4-BE49-F238E27FC236}">
                <a16:creationId xmlns:a16="http://schemas.microsoft.com/office/drawing/2014/main" id="{46332552-D5B6-4785-AD50-37B213346B10}"/>
              </a:ext>
            </a:extLst>
          </p:cNvPr>
          <p:cNvSpPr txBox="1"/>
          <p:nvPr/>
        </p:nvSpPr>
        <p:spPr>
          <a:xfrm>
            <a:off x="8806961" y="1079682"/>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Mansfield, PA</a:t>
            </a:r>
          </a:p>
        </p:txBody>
      </p:sp>
      <p:sp>
        <p:nvSpPr>
          <p:cNvPr id="14" name="TextBox 13">
            <a:extLst>
              <a:ext uri="{FF2B5EF4-FFF2-40B4-BE49-F238E27FC236}">
                <a16:creationId xmlns:a16="http://schemas.microsoft.com/office/drawing/2014/main" id="{75B703F6-7621-9F92-5D89-7B9B5393F10F}"/>
              </a:ext>
            </a:extLst>
          </p:cNvPr>
          <p:cNvSpPr txBox="1"/>
          <p:nvPr/>
        </p:nvSpPr>
        <p:spPr>
          <a:xfrm>
            <a:off x="6304345" y="1382336"/>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Wooster, OH</a:t>
            </a:r>
          </a:p>
        </p:txBody>
      </p:sp>
      <p:sp>
        <p:nvSpPr>
          <p:cNvPr id="15" name="TextBox 14">
            <a:extLst>
              <a:ext uri="{FF2B5EF4-FFF2-40B4-BE49-F238E27FC236}">
                <a16:creationId xmlns:a16="http://schemas.microsoft.com/office/drawing/2014/main" id="{306814D5-FBC2-69E0-E444-FCCCB7CDDD85}"/>
              </a:ext>
            </a:extLst>
          </p:cNvPr>
          <p:cNvSpPr txBox="1"/>
          <p:nvPr/>
        </p:nvSpPr>
        <p:spPr>
          <a:xfrm>
            <a:off x="7609428" y="1828626"/>
            <a:ext cx="1477107" cy="461665"/>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WOS HQ</a:t>
            </a:r>
          </a:p>
          <a:p>
            <a:pPr algn="ctr"/>
            <a:r>
              <a:rPr lang="en-US" sz="1200" dirty="0"/>
              <a:t> Imperial, PA</a:t>
            </a:r>
          </a:p>
        </p:txBody>
      </p:sp>
      <p:sp>
        <p:nvSpPr>
          <p:cNvPr id="16" name="TextBox 15">
            <a:extLst>
              <a:ext uri="{FF2B5EF4-FFF2-40B4-BE49-F238E27FC236}">
                <a16:creationId xmlns:a16="http://schemas.microsoft.com/office/drawing/2014/main" id="{2B2C6ED6-7A09-66A9-7DD4-5D95C386EF97}"/>
              </a:ext>
            </a:extLst>
          </p:cNvPr>
          <p:cNvSpPr txBox="1"/>
          <p:nvPr/>
        </p:nvSpPr>
        <p:spPr>
          <a:xfrm>
            <a:off x="6564663" y="5995436"/>
            <a:ext cx="1600200"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R&amp;D - Houston, TX</a:t>
            </a:r>
          </a:p>
        </p:txBody>
      </p:sp>
      <p:sp>
        <p:nvSpPr>
          <p:cNvPr id="17" name="TextBox 16">
            <a:extLst>
              <a:ext uri="{FF2B5EF4-FFF2-40B4-BE49-F238E27FC236}">
                <a16:creationId xmlns:a16="http://schemas.microsoft.com/office/drawing/2014/main" id="{BEF01AB4-80A1-B192-A517-53803F7A2776}"/>
              </a:ext>
            </a:extLst>
          </p:cNvPr>
          <p:cNvSpPr txBox="1"/>
          <p:nvPr/>
        </p:nvSpPr>
        <p:spPr>
          <a:xfrm>
            <a:off x="3380214" y="5410300"/>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Odessa, TX</a:t>
            </a:r>
          </a:p>
        </p:txBody>
      </p:sp>
      <p:cxnSp>
        <p:nvCxnSpPr>
          <p:cNvPr id="18" name="Straight Arrow Connector 17">
            <a:extLst>
              <a:ext uri="{FF2B5EF4-FFF2-40B4-BE49-F238E27FC236}">
                <a16:creationId xmlns:a16="http://schemas.microsoft.com/office/drawing/2014/main" id="{3C9E9D76-064A-2AD9-A372-FCDA0CBE2DFD}"/>
              </a:ext>
            </a:extLst>
          </p:cNvPr>
          <p:cNvCxnSpPr>
            <a:cxnSpLocks/>
          </p:cNvCxnSpPr>
          <p:nvPr/>
        </p:nvCxnSpPr>
        <p:spPr>
          <a:xfrm flipH="1">
            <a:off x="5444556" y="1595415"/>
            <a:ext cx="77914" cy="385785"/>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E2541BD-A82F-0991-7487-F6AB5F474097}"/>
              </a:ext>
            </a:extLst>
          </p:cNvPr>
          <p:cNvCxnSpPr>
            <a:cxnSpLocks/>
            <a:stCxn id="14" idx="2"/>
            <a:endCxn id="8" idx="1"/>
          </p:cNvCxnSpPr>
          <p:nvPr/>
        </p:nvCxnSpPr>
        <p:spPr>
          <a:xfrm>
            <a:off x="6881707" y="1659335"/>
            <a:ext cx="1239982" cy="1573417"/>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2035FE8-872B-2C81-A9EC-B15015062C06}"/>
              </a:ext>
            </a:extLst>
          </p:cNvPr>
          <p:cNvCxnSpPr>
            <a:cxnSpLocks/>
            <a:stCxn id="25" idx="2"/>
            <a:endCxn id="24" idx="0"/>
          </p:cNvCxnSpPr>
          <p:nvPr/>
        </p:nvCxnSpPr>
        <p:spPr>
          <a:xfrm flipH="1">
            <a:off x="6328726" y="4593730"/>
            <a:ext cx="161665" cy="40912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F610177-4822-88DC-72E1-345988D24B35}"/>
              </a:ext>
            </a:extLst>
          </p:cNvPr>
          <p:cNvCxnSpPr>
            <a:cxnSpLocks/>
            <a:stCxn id="13" idx="2"/>
          </p:cNvCxnSpPr>
          <p:nvPr/>
        </p:nvCxnSpPr>
        <p:spPr>
          <a:xfrm flipH="1">
            <a:off x="8928294" y="1356681"/>
            <a:ext cx="456029" cy="1519803"/>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74CE5A1-A0AC-0845-053B-1316ABD352E7}"/>
              </a:ext>
            </a:extLst>
          </p:cNvPr>
          <p:cNvCxnSpPr>
            <a:cxnSpLocks/>
          </p:cNvCxnSpPr>
          <p:nvPr/>
        </p:nvCxnSpPr>
        <p:spPr>
          <a:xfrm flipV="1">
            <a:off x="4509012" y="5161168"/>
            <a:ext cx="568560" cy="249132"/>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49774B3-7205-87A0-A02A-EF2373EC0328}"/>
              </a:ext>
            </a:extLst>
          </p:cNvPr>
          <p:cNvCxnSpPr>
            <a:cxnSpLocks/>
          </p:cNvCxnSpPr>
          <p:nvPr/>
        </p:nvCxnSpPr>
        <p:spPr>
          <a:xfrm flipH="1" flipV="1">
            <a:off x="6304345" y="5576215"/>
            <a:ext cx="260318" cy="419221"/>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67800EFC-5C20-A244-BAE0-120533EE460A}"/>
              </a:ext>
            </a:extLst>
          </p:cNvPr>
          <p:cNvSpPr/>
          <p:nvPr/>
        </p:nvSpPr>
        <p:spPr>
          <a:xfrm>
            <a:off x="6237286" y="5002850"/>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5D218A6-3D0A-F11E-0C17-3E99CA246BDE}"/>
              </a:ext>
            </a:extLst>
          </p:cNvPr>
          <p:cNvSpPr txBox="1"/>
          <p:nvPr/>
        </p:nvSpPr>
        <p:spPr>
          <a:xfrm>
            <a:off x="5913029" y="4316731"/>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Kilgore, TX</a:t>
            </a:r>
          </a:p>
        </p:txBody>
      </p:sp>
      <p:cxnSp>
        <p:nvCxnSpPr>
          <p:cNvPr id="29" name="Straight Arrow Connector 28">
            <a:extLst>
              <a:ext uri="{FF2B5EF4-FFF2-40B4-BE49-F238E27FC236}">
                <a16:creationId xmlns:a16="http://schemas.microsoft.com/office/drawing/2014/main" id="{154F1C3D-A4A4-1EC2-EADB-2E512467894E}"/>
              </a:ext>
            </a:extLst>
          </p:cNvPr>
          <p:cNvCxnSpPr>
            <a:stCxn id="15" idx="2"/>
            <a:endCxn id="9" idx="0"/>
          </p:cNvCxnSpPr>
          <p:nvPr/>
        </p:nvCxnSpPr>
        <p:spPr>
          <a:xfrm>
            <a:off x="8347982" y="2290291"/>
            <a:ext cx="225731" cy="84829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FC070D9E-504E-4260-D64F-C933B0A27DDD}"/>
              </a:ext>
            </a:extLst>
          </p:cNvPr>
          <p:cNvSpPr/>
          <p:nvPr/>
        </p:nvSpPr>
        <p:spPr>
          <a:xfrm>
            <a:off x="4610412" y="2856908"/>
            <a:ext cx="182880" cy="1828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2743C94A-2274-9620-3010-05CE490187B6}"/>
              </a:ext>
            </a:extLst>
          </p:cNvPr>
          <p:cNvSpPr txBox="1"/>
          <p:nvPr/>
        </p:nvSpPr>
        <p:spPr>
          <a:xfrm>
            <a:off x="3757880" y="1257827"/>
            <a:ext cx="1154723" cy="276999"/>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Casper, WY</a:t>
            </a:r>
          </a:p>
        </p:txBody>
      </p:sp>
      <p:cxnSp>
        <p:nvCxnSpPr>
          <p:cNvPr id="31" name="Straight Arrow Connector 30">
            <a:extLst>
              <a:ext uri="{FF2B5EF4-FFF2-40B4-BE49-F238E27FC236}">
                <a16:creationId xmlns:a16="http://schemas.microsoft.com/office/drawing/2014/main" id="{4A7A6826-9BFB-A93A-495D-FB1E5B73BEF0}"/>
              </a:ext>
            </a:extLst>
          </p:cNvPr>
          <p:cNvCxnSpPr>
            <a:cxnSpLocks/>
            <a:stCxn id="30" idx="2"/>
            <a:endCxn id="3" idx="1"/>
          </p:cNvCxnSpPr>
          <p:nvPr/>
        </p:nvCxnSpPr>
        <p:spPr>
          <a:xfrm>
            <a:off x="4335242" y="1534826"/>
            <a:ext cx="301952" cy="1348864"/>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FB199B4-E8B6-8E94-5267-370F9EED4483}"/>
              </a:ext>
            </a:extLst>
          </p:cNvPr>
          <p:cNvCxnSpPr/>
          <p:nvPr/>
        </p:nvCxnSpPr>
        <p:spPr>
          <a:xfrm>
            <a:off x="10725042" y="3849274"/>
            <a:ext cx="225731" cy="1032960"/>
          </a:xfrm>
          <a:prstGeom prst="straightConnector1">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52" name="5-Point Star 9">
            <a:extLst>
              <a:ext uri="{FF2B5EF4-FFF2-40B4-BE49-F238E27FC236}">
                <a16:creationId xmlns:a16="http://schemas.microsoft.com/office/drawing/2014/main" id="{69B4CBB8-626E-EA75-0E49-01E5A5AE2EC3}"/>
              </a:ext>
            </a:extLst>
          </p:cNvPr>
          <p:cNvSpPr/>
          <p:nvPr/>
        </p:nvSpPr>
        <p:spPr>
          <a:xfrm>
            <a:off x="10862246" y="4942652"/>
            <a:ext cx="262954" cy="218516"/>
          </a:xfrm>
          <a:prstGeom prst="star5">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E12915D-DD92-852A-036E-15FB76B3F979}"/>
              </a:ext>
            </a:extLst>
          </p:cNvPr>
          <p:cNvSpPr txBox="1"/>
          <p:nvPr/>
        </p:nvSpPr>
        <p:spPr>
          <a:xfrm>
            <a:off x="9845843" y="3387609"/>
            <a:ext cx="1758397" cy="461665"/>
          </a:xfrm>
          <a:prstGeom prst="rect">
            <a:avLst/>
          </a:prstGeom>
          <a:noFill/>
          <a:ln>
            <a:solidFill>
              <a:srgbClr val="FFC000"/>
            </a:solidFill>
          </a:ln>
          <a:effectLst>
            <a:reflection blurRad="990600" stA="0" endPos="65000" dist="546100" dir="5400000" sy="-100000" algn="bl" rotWithShape="0"/>
          </a:effectLst>
        </p:spPr>
        <p:txBody>
          <a:bodyPr wrap="square" rtlCol="0">
            <a:spAutoFit/>
          </a:bodyPr>
          <a:lstStyle/>
          <a:p>
            <a:pPr algn="ctr"/>
            <a:r>
              <a:rPr lang="en-US" sz="1200" dirty="0"/>
              <a:t>WOSi HQ </a:t>
            </a:r>
          </a:p>
          <a:p>
            <a:pPr algn="ctr"/>
            <a:r>
              <a:rPr lang="en-US" sz="1200" dirty="0"/>
              <a:t>Dammam, KSA</a:t>
            </a:r>
          </a:p>
        </p:txBody>
      </p:sp>
    </p:spTree>
    <p:extLst>
      <p:ext uri="{BB962C8B-B14F-4D97-AF65-F5344CB8AC3E}">
        <p14:creationId xmlns:p14="http://schemas.microsoft.com/office/powerpoint/2010/main" val="789308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52FDF-5E88-45C6-BB9B-C6C60BB6CBF2}"/>
              </a:ext>
            </a:extLst>
          </p:cNvPr>
          <p:cNvSpPr>
            <a:spLocks noGrp="1"/>
          </p:cNvSpPr>
          <p:nvPr>
            <p:ph type="title"/>
          </p:nvPr>
        </p:nvSpPr>
        <p:spPr>
          <a:xfrm>
            <a:off x="619432" y="381000"/>
            <a:ext cx="9956800" cy="1143000"/>
          </a:xfrm>
        </p:spPr>
        <p:txBody>
          <a:bodyPr/>
          <a:lstStyle/>
          <a:p>
            <a:r>
              <a:rPr lang="en-US" dirty="0"/>
              <a:t>Judge Motors</a:t>
            </a:r>
          </a:p>
        </p:txBody>
      </p:sp>
      <p:sp>
        <p:nvSpPr>
          <p:cNvPr id="3" name="Content Placeholder 2">
            <a:extLst>
              <a:ext uri="{FF2B5EF4-FFF2-40B4-BE49-F238E27FC236}">
                <a16:creationId xmlns:a16="http://schemas.microsoft.com/office/drawing/2014/main" id="{6D893C73-EA4C-41A8-9F3D-91B2DAB02B52}"/>
              </a:ext>
            </a:extLst>
          </p:cNvPr>
          <p:cNvSpPr>
            <a:spLocks noGrp="1"/>
          </p:cNvSpPr>
          <p:nvPr>
            <p:ph idx="1"/>
          </p:nvPr>
        </p:nvSpPr>
        <p:spPr>
          <a:xfrm>
            <a:off x="589935" y="1798637"/>
            <a:ext cx="6464808" cy="4525963"/>
          </a:xfrm>
        </p:spPr>
        <p:txBody>
          <a:bodyPr>
            <a:normAutofit/>
          </a:bodyPr>
          <a:lstStyle/>
          <a:p>
            <a:r>
              <a:rPr lang="en-US" dirty="0"/>
              <a:t>Introduction to tool</a:t>
            </a:r>
          </a:p>
          <a:p>
            <a:r>
              <a:rPr lang="en-US" dirty="0"/>
              <a:t>Features</a:t>
            </a:r>
          </a:p>
          <a:p>
            <a:r>
              <a:rPr lang="en-US" dirty="0"/>
              <a:t>Benefits</a:t>
            </a:r>
          </a:p>
          <a:p>
            <a:r>
              <a:rPr lang="en-US" dirty="0"/>
              <a:t>Specs</a:t>
            </a:r>
          </a:p>
          <a:p>
            <a:r>
              <a:rPr lang="en-US" dirty="0"/>
              <a:t>Case Study</a:t>
            </a:r>
          </a:p>
          <a:p>
            <a:r>
              <a:rPr lang="en-US" dirty="0"/>
              <a:t>Contact Information</a:t>
            </a:r>
          </a:p>
          <a:p>
            <a:r>
              <a:rPr lang="en-US" dirty="0"/>
              <a:t>WOS Overview &amp; Locations</a:t>
            </a:r>
          </a:p>
          <a:p>
            <a:pPr marL="36576" indent="0">
              <a:buNone/>
            </a:pPr>
            <a:endParaRPr lang="en-US" dirty="0"/>
          </a:p>
        </p:txBody>
      </p:sp>
      <p:sp>
        <p:nvSpPr>
          <p:cNvPr id="14" name="Footer Placeholder 13">
            <a:extLst>
              <a:ext uri="{FF2B5EF4-FFF2-40B4-BE49-F238E27FC236}">
                <a16:creationId xmlns:a16="http://schemas.microsoft.com/office/drawing/2014/main" id="{E31B8075-DEA3-3543-95AE-1FD91A370368}"/>
              </a:ext>
            </a:extLst>
          </p:cNvPr>
          <p:cNvSpPr>
            <a:spLocks noGrp="1"/>
          </p:cNvSpPr>
          <p:nvPr>
            <p:ph type="ftr" sz="quarter" idx="11"/>
          </p:nvPr>
        </p:nvSpPr>
        <p:spPr/>
        <p:txBody>
          <a:bodyPr/>
          <a:lstStyle/>
          <a:p>
            <a:r>
              <a:rPr lang="en-US" dirty="0"/>
              <a:t>10-25</a:t>
            </a:r>
          </a:p>
        </p:txBody>
      </p:sp>
      <p:sp>
        <p:nvSpPr>
          <p:cNvPr id="15" name="Slide Number Placeholder 14">
            <a:extLst>
              <a:ext uri="{FF2B5EF4-FFF2-40B4-BE49-F238E27FC236}">
                <a16:creationId xmlns:a16="http://schemas.microsoft.com/office/drawing/2014/main" id="{0B1B4241-F7A2-EB8E-6E0E-93FBA41CCABA}"/>
              </a:ext>
            </a:extLst>
          </p:cNvPr>
          <p:cNvSpPr>
            <a:spLocks noGrp="1"/>
          </p:cNvSpPr>
          <p:nvPr>
            <p:ph type="sldNum" sz="quarter" idx="12"/>
          </p:nvPr>
        </p:nvSpPr>
        <p:spPr/>
        <p:txBody>
          <a:bodyPr/>
          <a:lstStyle/>
          <a:p>
            <a:fld id="{D5EEBD3D-EAF9-4CCD-9257-51E65F8F924B}" type="slidenum">
              <a:rPr lang="en-US" smtClean="0"/>
              <a:t>2</a:t>
            </a:fld>
            <a:endParaRPr lang="en-US" dirty="0"/>
          </a:p>
        </p:txBody>
      </p:sp>
      <p:pic>
        <p:nvPicPr>
          <p:cNvPr id="5" name="Picture 4" descr="A drill bit on a metal bar&#10;&#10;Description automatically generated">
            <a:extLst>
              <a:ext uri="{FF2B5EF4-FFF2-40B4-BE49-F238E27FC236}">
                <a16:creationId xmlns:a16="http://schemas.microsoft.com/office/drawing/2014/main" id="{E7E19978-0097-689F-EE1A-FD0C7C8008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7084" y="1798637"/>
            <a:ext cx="5143500" cy="3429000"/>
          </a:xfrm>
          <a:prstGeom prst="rect">
            <a:avLst/>
          </a:prstGeom>
        </p:spPr>
      </p:pic>
    </p:spTree>
    <p:extLst>
      <p:ext uri="{BB962C8B-B14F-4D97-AF65-F5344CB8AC3E}">
        <p14:creationId xmlns:p14="http://schemas.microsoft.com/office/powerpoint/2010/main" val="2420475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D36-8FB4-475E-B797-FC2D9249CFE2}"/>
              </a:ext>
            </a:extLst>
          </p:cNvPr>
          <p:cNvSpPr>
            <a:spLocks noGrp="1"/>
          </p:cNvSpPr>
          <p:nvPr>
            <p:ph type="title"/>
          </p:nvPr>
        </p:nvSpPr>
        <p:spPr/>
        <p:txBody>
          <a:bodyPr/>
          <a:lstStyle/>
          <a:p>
            <a:r>
              <a:rPr lang="en-US" dirty="0"/>
              <a:t>Judge Motor Overview</a:t>
            </a:r>
          </a:p>
        </p:txBody>
      </p:sp>
      <p:sp>
        <p:nvSpPr>
          <p:cNvPr id="11" name="Footer Placeholder 10">
            <a:extLst>
              <a:ext uri="{FF2B5EF4-FFF2-40B4-BE49-F238E27FC236}">
                <a16:creationId xmlns:a16="http://schemas.microsoft.com/office/drawing/2014/main" id="{B135112E-A11B-EDE4-A730-9663A89B1DD1}"/>
              </a:ext>
            </a:extLst>
          </p:cNvPr>
          <p:cNvSpPr>
            <a:spLocks noGrp="1"/>
          </p:cNvSpPr>
          <p:nvPr>
            <p:ph type="ftr" sz="quarter" idx="11"/>
          </p:nvPr>
        </p:nvSpPr>
        <p:spPr/>
        <p:txBody>
          <a:bodyPr/>
          <a:lstStyle/>
          <a:p>
            <a:r>
              <a:rPr lang="en-US" dirty="0"/>
              <a:t>10-25</a:t>
            </a:r>
          </a:p>
        </p:txBody>
      </p:sp>
      <p:sp>
        <p:nvSpPr>
          <p:cNvPr id="12" name="Slide Number Placeholder 11">
            <a:extLst>
              <a:ext uri="{FF2B5EF4-FFF2-40B4-BE49-F238E27FC236}">
                <a16:creationId xmlns:a16="http://schemas.microsoft.com/office/drawing/2014/main" id="{732E8392-910C-E1DF-98D5-5B3B610ED424}"/>
              </a:ext>
            </a:extLst>
          </p:cNvPr>
          <p:cNvSpPr>
            <a:spLocks noGrp="1"/>
          </p:cNvSpPr>
          <p:nvPr>
            <p:ph type="sldNum" sz="quarter" idx="12"/>
          </p:nvPr>
        </p:nvSpPr>
        <p:spPr/>
        <p:txBody>
          <a:bodyPr/>
          <a:lstStyle/>
          <a:p>
            <a:fld id="{D5EEBD3D-EAF9-4CCD-9257-51E65F8F924B}" type="slidenum">
              <a:rPr lang="en-US" smtClean="0"/>
              <a:t>3</a:t>
            </a:fld>
            <a:endParaRPr lang="en-US" dirty="0"/>
          </a:p>
        </p:txBody>
      </p:sp>
      <p:sp>
        <p:nvSpPr>
          <p:cNvPr id="7" name="Slide Number Placeholder 3">
            <a:extLst>
              <a:ext uri="{FF2B5EF4-FFF2-40B4-BE49-F238E27FC236}">
                <a16:creationId xmlns:a16="http://schemas.microsoft.com/office/drawing/2014/main" id="{F691BDE6-298D-461D-BCC0-39C73829EDBF}"/>
              </a:ext>
            </a:extLst>
          </p:cNvPr>
          <p:cNvSpPr txBox="1">
            <a:spLocks/>
          </p:cNvSpPr>
          <p:nvPr/>
        </p:nvSpPr>
        <p:spPr bwMode="auto">
          <a:xfrm>
            <a:off x="11338560" y="6400800"/>
            <a:ext cx="384048"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EEBD3D-EAF9-4CCD-9257-51E65F8F924B}" type="slidenum">
              <a:rPr lang="en-US" smtClean="0"/>
              <a:pPr/>
              <a:t>3</a:t>
            </a:fld>
            <a:endParaRPr lang="en-US" dirty="0"/>
          </a:p>
        </p:txBody>
      </p:sp>
      <p:sp>
        <p:nvSpPr>
          <p:cNvPr id="6" name="Content Placeholder 2">
            <a:extLst>
              <a:ext uri="{FF2B5EF4-FFF2-40B4-BE49-F238E27FC236}">
                <a16:creationId xmlns:a16="http://schemas.microsoft.com/office/drawing/2014/main" id="{DF7503B5-64D0-06D0-8E70-A256734F03C2}"/>
              </a:ext>
            </a:extLst>
          </p:cNvPr>
          <p:cNvSpPr txBox="1">
            <a:spLocks/>
          </p:cNvSpPr>
          <p:nvPr/>
        </p:nvSpPr>
        <p:spPr>
          <a:xfrm>
            <a:off x="457200" y="1463675"/>
            <a:ext cx="6996615" cy="4708525"/>
          </a:xfrm>
          <a:prstGeom prst="rect">
            <a:avLst/>
          </a:prstGeom>
        </p:spPr>
        <p:txBody>
          <a:bodyPr vert="horz">
            <a:normAutofit fontScale="92500"/>
          </a:bodyPr>
          <a:lstStyle>
            <a:lvl1pPr marL="420624" indent="-384048" algn="l" rtl="0" eaLnBrk="1" latinLnBrk="0" hangingPunct="1">
              <a:spcBef>
                <a:spcPct val="20000"/>
              </a:spcBef>
              <a:buClr>
                <a:schemeClr val="tx1"/>
              </a:buClr>
              <a:buSzPct val="100000"/>
              <a:buFontTx/>
              <a:buBlip>
                <a:blip r:embed="rId3"/>
              </a:buBlip>
              <a:defRPr kumimoji="0" sz="3000" kern="1200">
                <a:solidFill>
                  <a:schemeClr val="tx1"/>
                </a:solidFill>
                <a:latin typeface="+mn-lt"/>
                <a:ea typeface="+mn-ea"/>
                <a:cs typeface="+mn-cs"/>
              </a:defRPr>
            </a:lvl1pPr>
            <a:lvl2pPr marL="722376" indent="-274320" algn="l" rtl="0" eaLnBrk="1" latinLnBrk="0" hangingPunct="1">
              <a:spcBef>
                <a:spcPct val="20000"/>
              </a:spcBef>
              <a:buClr>
                <a:schemeClr val="tx1"/>
              </a:buClr>
              <a:buSzPct val="80000"/>
              <a:buFont typeface="Wingdings" panose="05000000000000000000" pitchFamily="2" charset="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tx1"/>
              </a:buClr>
              <a:buSzPct val="85000"/>
              <a:buFontTx/>
              <a:buBlip>
                <a:blip r:embed="rId3"/>
              </a:buBlip>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tx1"/>
              </a:buClr>
              <a:buSzPct val="90000"/>
              <a:buFont typeface="Arial" panose="020B0604020202020204" pitchFamily="34" charset="0"/>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tx1"/>
              </a:buClr>
              <a:buSzPct val="100000"/>
              <a:buFontTx/>
              <a:buBlip>
                <a:blip r:embed="rId3"/>
              </a:buBlip>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marR="0">
              <a:lnSpc>
                <a:spcPct val="107000"/>
              </a:lnSpc>
              <a:spcAft>
                <a:spcPts val="0"/>
              </a:spcAft>
              <a:buBlip>
                <a:blip r:embed="rId4"/>
              </a:buBlip>
            </a:pPr>
            <a:r>
              <a:rPr lang="en-US" sz="2200" dirty="0"/>
              <a:t>The WOS engineered and manufactured Judge Series downhole motors are the product of years of data and development from the record breaking on the WOS POWR Motors line. The simplicity and durability of our motors provides us with a consistently reliable, high-performance, cost-effective motor. </a:t>
            </a:r>
          </a:p>
          <a:p>
            <a:pPr marR="0">
              <a:lnSpc>
                <a:spcPct val="107000"/>
              </a:lnSpc>
              <a:spcAft>
                <a:spcPts val="0"/>
              </a:spcAft>
              <a:buBlip>
                <a:blip r:embed="rId4"/>
              </a:buBlip>
            </a:pPr>
            <a:r>
              <a:rPr lang="en-US" sz="2200" dirty="0"/>
              <a:t>For our customers, this means less non-productive time and fast, clean mill outs. WOS motors hold numerous records for time in hole and plug count drilled out in a single run.</a:t>
            </a:r>
          </a:p>
          <a:p>
            <a:pPr marR="0">
              <a:lnSpc>
                <a:spcPct val="107000"/>
              </a:lnSpc>
              <a:spcAft>
                <a:spcPts val="0"/>
              </a:spcAft>
              <a:buBlip>
                <a:blip r:embed="rId4"/>
              </a:buBlip>
            </a:pPr>
            <a:r>
              <a:rPr lang="en-US" sz="2200" dirty="0"/>
              <a:t>Workover Solutions proprietary motor design are wholly manufactured, serviced and fully supported in-house by WOS engineers and technicians. </a:t>
            </a:r>
          </a:p>
        </p:txBody>
      </p:sp>
      <p:pic>
        <p:nvPicPr>
          <p:cNvPr id="5" name="Picture 4" descr="Close-up of a metal drill bit&#10;&#10;Description automatically generated">
            <a:extLst>
              <a:ext uri="{FF2B5EF4-FFF2-40B4-BE49-F238E27FC236}">
                <a16:creationId xmlns:a16="http://schemas.microsoft.com/office/drawing/2014/main" id="{4AA4388A-46CD-DD74-BCF3-4AC669CE12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4490"/>
          <a:stretch/>
        </p:blipFill>
        <p:spPr>
          <a:xfrm>
            <a:off x="7706031" y="1752600"/>
            <a:ext cx="4229101" cy="3733800"/>
          </a:xfrm>
          <a:prstGeom prst="rect">
            <a:avLst/>
          </a:prstGeom>
        </p:spPr>
      </p:pic>
    </p:spTree>
    <p:extLst>
      <p:ext uri="{BB962C8B-B14F-4D97-AF65-F5344CB8AC3E}">
        <p14:creationId xmlns:p14="http://schemas.microsoft.com/office/powerpoint/2010/main" val="3155654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3E5FE-91B0-4486-3FEB-27F9E9D1DA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2D5D1-14FF-E370-0954-EF39CFF7B02A}"/>
              </a:ext>
            </a:extLst>
          </p:cNvPr>
          <p:cNvSpPr>
            <a:spLocks noGrp="1"/>
          </p:cNvSpPr>
          <p:nvPr>
            <p:ph type="title"/>
          </p:nvPr>
        </p:nvSpPr>
        <p:spPr>
          <a:xfrm>
            <a:off x="609600" y="119914"/>
            <a:ext cx="9956800" cy="1143000"/>
          </a:xfrm>
        </p:spPr>
        <p:txBody>
          <a:bodyPr>
            <a:normAutofit fontScale="90000"/>
          </a:bodyPr>
          <a:lstStyle/>
          <a:p>
            <a:r>
              <a:rPr lang="en-US" dirty="0"/>
              <a:t>Next Gen 3-1/4” Motor Fleet – “The Judge”</a:t>
            </a:r>
          </a:p>
        </p:txBody>
      </p:sp>
      <p:sp>
        <p:nvSpPr>
          <p:cNvPr id="3" name="Content Placeholder 2">
            <a:extLst>
              <a:ext uri="{FF2B5EF4-FFF2-40B4-BE49-F238E27FC236}">
                <a16:creationId xmlns:a16="http://schemas.microsoft.com/office/drawing/2014/main" id="{C91E3032-78C9-6F7C-5432-2AD86910C156}"/>
              </a:ext>
            </a:extLst>
          </p:cNvPr>
          <p:cNvSpPr>
            <a:spLocks noGrp="1"/>
          </p:cNvSpPr>
          <p:nvPr>
            <p:ph idx="1"/>
          </p:nvPr>
        </p:nvSpPr>
        <p:spPr>
          <a:xfrm>
            <a:off x="381000" y="1262914"/>
            <a:ext cx="8458200" cy="5257800"/>
          </a:xfrm>
        </p:spPr>
        <p:txBody>
          <a:bodyPr>
            <a:normAutofit fontScale="92500" lnSpcReduction="20000"/>
          </a:bodyPr>
          <a:lstStyle/>
          <a:p>
            <a:pPr>
              <a:buClr>
                <a:schemeClr val="tx1"/>
              </a:buClr>
              <a:buBlip>
                <a:blip r:embed="rId2"/>
              </a:buBlip>
            </a:pPr>
            <a:r>
              <a:rPr lang="en-US" sz="2400" dirty="0"/>
              <a:t>3-1/4” Motor Line to replace legacy 3-1/8” POWR motors in WOS fleet</a:t>
            </a:r>
          </a:p>
          <a:p>
            <a:pPr>
              <a:buClr>
                <a:schemeClr val="tx1"/>
              </a:buClr>
              <a:buBlip>
                <a:blip r:embed="rId2"/>
              </a:buBlip>
            </a:pPr>
            <a:r>
              <a:rPr lang="en-US" sz="2400" dirty="0"/>
              <a:t>Upgrades include</a:t>
            </a:r>
          </a:p>
          <a:p>
            <a:pPr lvl="1">
              <a:buBlip>
                <a:blip r:embed="rId2"/>
              </a:buBlip>
            </a:pPr>
            <a:r>
              <a:rPr lang="en-US" sz="2000" dirty="0"/>
              <a:t>Increased torsional yield</a:t>
            </a:r>
          </a:p>
          <a:p>
            <a:pPr lvl="1">
              <a:buBlip>
                <a:blip r:embed="rId2"/>
              </a:buBlip>
            </a:pPr>
            <a:r>
              <a:rPr lang="en-US" sz="2000" dirty="0"/>
              <a:t>Better flow areas around transmission and diverter</a:t>
            </a:r>
          </a:p>
          <a:p>
            <a:pPr lvl="1">
              <a:buBlip>
                <a:blip r:embed="rId2"/>
              </a:buBlip>
            </a:pPr>
            <a:r>
              <a:rPr lang="en-US" sz="2000" dirty="0"/>
              <a:t>Combined transmission housing and upper bearing housing into one part to eliminate a thread connection below stator</a:t>
            </a:r>
          </a:p>
          <a:p>
            <a:pPr lvl="1">
              <a:buBlip>
                <a:blip r:embed="rId2"/>
              </a:buBlip>
            </a:pPr>
            <a:r>
              <a:rPr lang="en-US" sz="2000" dirty="0"/>
              <a:t>Upper Radial Bearing is a separate bushing (also done on the 238 motor).  Wear component is now a separate piece.</a:t>
            </a:r>
          </a:p>
          <a:p>
            <a:pPr lvl="1">
              <a:buBlip>
                <a:blip r:embed="rId2"/>
              </a:buBlip>
            </a:pPr>
            <a:r>
              <a:rPr lang="en-US" sz="2000" dirty="0"/>
              <a:t>Increased torque capacity through drive train </a:t>
            </a:r>
          </a:p>
          <a:p>
            <a:pPr marL="448056" lvl="1" indent="0">
              <a:buNone/>
            </a:pPr>
            <a:endParaRPr lang="en-US" sz="2000" dirty="0"/>
          </a:p>
          <a:p>
            <a:pPr>
              <a:buBlip>
                <a:blip r:embed="rId2"/>
              </a:buBlip>
            </a:pPr>
            <a:r>
              <a:rPr lang="en-US" sz="2400" dirty="0"/>
              <a:t>3-1/4” Specs</a:t>
            </a:r>
          </a:p>
          <a:p>
            <a:pPr lvl="1">
              <a:buBlip>
                <a:blip r:embed="rId2"/>
              </a:buBlip>
            </a:pPr>
            <a:r>
              <a:rPr lang="en-US" sz="2000" dirty="0"/>
              <a:t>Max OD: 3.250 in</a:t>
            </a:r>
          </a:p>
          <a:p>
            <a:pPr lvl="1">
              <a:buBlip>
                <a:blip r:embed="rId2"/>
              </a:buBlip>
            </a:pPr>
            <a:r>
              <a:rPr lang="en-US" sz="2000" dirty="0"/>
              <a:t>Overall Tool Length: 177 in</a:t>
            </a:r>
          </a:p>
          <a:p>
            <a:pPr lvl="1">
              <a:buBlip>
                <a:blip r:embed="rId2"/>
              </a:buBlip>
            </a:pPr>
            <a:r>
              <a:rPr lang="en-US" sz="2000" dirty="0"/>
              <a:t>Torsional Yield: 4,100 Ft-LBS</a:t>
            </a:r>
          </a:p>
          <a:p>
            <a:pPr lvl="1">
              <a:buBlip>
                <a:blip r:embed="rId2"/>
              </a:buBlip>
            </a:pPr>
            <a:r>
              <a:rPr lang="en-US" sz="2000" dirty="0"/>
              <a:t>Top Connection: 2-3/8” REG Box</a:t>
            </a:r>
          </a:p>
          <a:p>
            <a:pPr lvl="1">
              <a:buBlip>
                <a:blip r:embed="rId2"/>
              </a:buBlip>
            </a:pPr>
            <a:r>
              <a:rPr lang="en-US" sz="2000" dirty="0"/>
              <a:t>Bottom connection: 2-3/8” REG Box</a:t>
            </a:r>
          </a:p>
          <a:p>
            <a:pPr marL="448056" lvl="1" indent="0">
              <a:buNone/>
            </a:pPr>
            <a:endParaRPr lang="en-US" sz="2000" dirty="0"/>
          </a:p>
          <a:p>
            <a:pPr>
              <a:buClr>
                <a:schemeClr val="tx1"/>
              </a:buClr>
              <a:buBlip>
                <a:blip r:embed="rId2"/>
              </a:buBlip>
            </a:pPr>
            <a:endParaRPr lang="en-US" sz="2400" dirty="0"/>
          </a:p>
          <a:p>
            <a:pPr marL="36576" indent="0">
              <a:buClr>
                <a:schemeClr val="tx1"/>
              </a:buClr>
              <a:buNone/>
            </a:pPr>
            <a:endParaRPr lang="en-US" sz="2400" dirty="0"/>
          </a:p>
        </p:txBody>
      </p:sp>
      <p:sp>
        <p:nvSpPr>
          <p:cNvPr id="4" name="Slide Number Placeholder 3">
            <a:extLst>
              <a:ext uri="{FF2B5EF4-FFF2-40B4-BE49-F238E27FC236}">
                <a16:creationId xmlns:a16="http://schemas.microsoft.com/office/drawing/2014/main" id="{6CBB056E-C9DF-C4B6-EA06-C2802B367510}"/>
              </a:ext>
            </a:extLst>
          </p:cNvPr>
          <p:cNvSpPr>
            <a:spLocks noGrp="1"/>
          </p:cNvSpPr>
          <p:nvPr>
            <p:ph type="sldNum" sz="quarter" idx="12"/>
          </p:nvPr>
        </p:nvSpPr>
        <p:spPr/>
        <p:txBody>
          <a:bodyPr/>
          <a:lstStyle/>
          <a:p>
            <a:fld id="{D5EEBD3D-EAF9-4CCD-9257-51E65F8F924B}" type="slidenum">
              <a:rPr lang="en-US" smtClean="0"/>
              <a:t>4</a:t>
            </a:fld>
            <a:endParaRPr lang="en-US" dirty="0"/>
          </a:p>
        </p:txBody>
      </p:sp>
      <p:sp>
        <p:nvSpPr>
          <p:cNvPr id="6" name="TextBox 5">
            <a:extLst>
              <a:ext uri="{FF2B5EF4-FFF2-40B4-BE49-F238E27FC236}">
                <a16:creationId xmlns:a16="http://schemas.microsoft.com/office/drawing/2014/main" id="{6835C5A4-4A8B-926B-36FA-E7397B18E7AB}"/>
              </a:ext>
            </a:extLst>
          </p:cNvPr>
          <p:cNvSpPr txBox="1"/>
          <p:nvPr/>
        </p:nvSpPr>
        <p:spPr>
          <a:xfrm>
            <a:off x="5867400" y="4343400"/>
            <a:ext cx="6146800" cy="1892826"/>
          </a:xfrm>
          <a:prstGeom prst="rect">
            <a:avLst/>
          </a:prstGeom>
          <a:noFill/>
        </p:spPr>
        <p:txBody>
          <a:bodyPr wrap="square">
            <a:spAutoFit/>
          </a:bodyPr>
          <a:lstStyle/>
          <a:p>
            <a:pPr>
              <a:buBlip>
                <a:blip r:embed="rId2"/>
              </a:buBlip>
            </a:pPr>
            <a:r>
              <a:rPr lang="en-US" sz="1900" dirty="0"/>
              <a:t>  </a:t>
            </a:r>
            <a:r>
              <a:rPr lang="en-US" sz="2200" dirty="0"/>
              <a:t>3-1/8” Specs</a:t>
            </a:r>
          </a:p>
          <a:p>
            <a:pPr lvl="1">
              <a:buBlip>
                <a:blip r:embed="rId2"/>
              </a:buBlip>
            </a:pPr>
            <a:r>
              <a:rPr lang="en-US" sz="1900" dirty="0"/>
              <a:t>  Max OD: 3.13” in</a:t>
            </a:r>
          </a:p>
          <a:p>
            <a:pPr lvl="1">
              <a:buBlip>
                <a:blip r:embed="rId2"/>
              </a:buBlip>
            </a:pPr>
            <a:r>
              <a:rPr lang="en-US" sz="1900" dirty="0"/>
              <a:t>  Overall Tool Length: 155 in</a:t>
            </a:r>
          </a:p>
          <a:p>
            <a:pPr lvl="1">
              <a:buBlip>
                <a:blip r:embed="rId2"/>
              </a:buBlip>
            </a:pPr>
            <a:r>
              <a:rPr lang="en-US" sz="1900" dirty="0"/>
              <a:t>  Torsional Yield: 2,800 Ft-LBS</a:t>
            </a:r>
          </a:p>
          <a:p>
            <a:pPr lvl="1">
              <a:buBlip>
                <a:blip r:embed="rId2"/>
              </a:buBlip>
            </a:pPr>
            <a:r>
              <a:rPr lang="en-US" sz="1900" dirty="0"/>
              <a:t>  Top Connection: 2-3/8” REG Box</a:t>
            </a:r>
          </a:p>
          <a:p>
            <a:pPr lvl="1">
              <a:buBlip>
                <a:blip r:embed="rId2"/>
              </a:buBlip>
            </a:pPr>
            <a:r>
              <a:rPr lang="en-US" sz="1900" dirty="0"/>
              <a:t>  Bottom connection: 2-3/8” REG Box</a:t>
            </a:r>
          </a:p>
        </p:txBody>
      </p:sp>
      <p:sp>
        <p:nvSpPr>
          <p:cNvPr id="5" name="Footer Placeholder 12">
            <a:extLst>
              <a:ext uri="{FF2B5EF4-FFF2-40B4-BE49-F238E27FC236}">
                <a16:creationId xmlns:a16="http://schemas.microsoft.com/office/drawing/2014/main" id="{9E068CB9-17A1-082C-B61E-ACC34F6900B3}"/>
              </a:ext>
            </a:extLst>
          </p:cNvPr>
          <p:cNvSpPr>
            <a:spLocks noGrp="1"/>
          </p:cNvSpPr>
          <p:nvPr>
            <p:ph type="ftr" sz="quarter" idx="11"/>
          </p:nvPr>
        </p:nvSpPr>
        <p:spPr>
          <a:xfrm>
            <a:off x="4165600" y="6422067"/>
            <a:ext cx="3860800" cy="365125"/>
          </a:xfrm>
        </p:spPr>
        <p:txBody>
          <a:bodyPr/>
          <a:lstStyle/>
          <a:p>
            <a:r>
              <a:rPr lang="en-US" dirty="0"/>
              <a:t>10-25</a:t>
            </a:r>
          </a:p>
        </p:txBody>
      </p:sp>
      <p:pic>
        <p:nvPicPr>
          <p:cNvPr id="8" name="Picture 7" descr="A yellow and black logo&#10;&#10;AI-generated content may be incorrect.">
            <a:extLst>
              <a:ext uri="{FF2B5EF4-FFF2-40B4-BE49-F238E27FC236}">
                <a16:creationId xmlns:a16="http://schemas.microsoft.com/office/drawing/2014/main" id="{8007E4CA-57CD-0457-17F4-2A7DEB64C2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9200" y="1600200"/>
            <a:ext cx="3041145" cy="2011786"/>
          </a:xfrm>
          <a:prstGeom prst="rect">
            <a:avLst/>
          </a:prstGeom>
        </p:spPr>
      </p:pic>
    </p:spTree>
    <p:extLst>
      <p:ext uri="{BB962C8B-B14F-4D97-AF65-F5344CB8AC3E}">
        <p14:creationId xmlns:p14="http://schemas.microsoft.com/office/powerpoint/2010/main" val="3131555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D36-8FB4-475E-B797-FC2D9249CFE2}"/>
              </a:ext>
            </a:extLst>
          </p:cNvPr>
          <p:cNvSpPr>
            <a:spLocks noGrp="1"/>
          </p:cNvSpPr>
          <p:nvPr>
            <p:ph type="title"/>
          </p:nvPr>
        </p:nvSpPr>
        <p:spPr/>
        <p:txBody>
          <a:bodyPr/>
          <a:lstStyle/>
          <a:p>
            <a:r>
              <a:rPr lang="en-US" dirty="0"/>
              <a:t>Features</a:t>
            </a:r>
          </a:p>
        </p:txBody>
      </p:sp>
      <p:sp>
        <p:nvSpPr>
          <p:cNvPr id="3" name="Content Placeholder 2">
            <a:extLst>
              <a:ext uri="{FF2B5EF4-FFF2-40B4-BE49-F238E27FC236}">
                <a16:creationId xmlns:a16="http://schemas.microsoft.com/office/drawing/2014/main" id="{560C8F9E-9698-4C3F-BE63-D1EBD8331F83}"/>
              </a:ext>
            </a:extLst>
          </p:cNvPr>
          <p:cNvSpPr>
            <a:spLocks noGrp="1"/>
          </p:cNvSpPr>
          <p:nvPr>
            <p:ph idx="1"/>
          </p:nvPr>
        </p:nvSpPr>
        <p:spPr>
          <a:xfrm>
            <a:off x="304800" y="1524000"/>
            <a:ext cx="5943600" cy="4800600"/>
          </a:xfrm>
        </p:spPr>
        <p:txBody>
          <a:bodyPr>
            <a:noAutofit/>
          </a:bodyPr>
          <a:lstStyle/>
          <a:p>
            <a:pPr marR="0" lvl="0">
              <a:lnSpc>
                <a:spcPct val="107000"/>
              </a:lnSpc>
              <a:spcAft>
                <a:spcPts val="0"/>
              </a:spcAft>
              <a:buBlip>
                <a:blip r:embed="rId3"/>
              </a:buBlip>
            </a:pPr>
            <a:r>
              <a:rPr lang="en-US" sz="2200" dirty="0"/>
              <a:t>High flow 8bpm options available</a:t>
            </a:r>
          </a:p>
          <a:p>
            <a:pPr marR="0" lvl="0">
              <a:lnSpc>
                <a:spcPct val="107000"/>
              </a:lnSpc>
              <a:spcAft>
                <a:spcPts val="0"/>
              </a:spcAft>
              <a:buBlip>
                <a:blip r:embed="rId3"/>
              </a:buBlip>
            </a:pPr>
            <a:r>
              <a:rPr lang="en-US" sz="2200" dirty="0"/>
              <a:t>Increased torsional yield</a:t>
            </a:r>
          </a:p>
          <a:p>
            <a:pPr marR="0" lvl="0">
              <a:lnSpc>
                <a:spcPct val="107000"/>
              </a:lnSpc>
              <a:spcAft>
                <a:spcPts val="0"/>
              </a:spcAft>
              <a:buBlip>
                <a:blip r:embed="rId3"/>
              </a:buBlip>
            </a:pPr>
            <a:r>
              <a:rPr lang="en-US" sz="2200" dirty="0"/>
              <a:t>Increased torque capacity through drive train </a:t>
            </a:r>
          </a:p>
          <a:p>
            <a:pPr marR="0" lvl="0">
              <a:lnSpc>
                <a:spcPct val="107000"/>
              </a:lnSpc>
              <a:spcAft>
                <a:spcPts val="0"/>
              </a:spcAft>
              <a:buBlip>
                <a:blip r:embed="rId3"/>
              </a:buBlip>
            </a:pPr>
            <a:r>
              <a:rPr lang="en-US" sz="2200" dirty="0"/>
              <a:t>Integrated rotor catch </a:t>
            </a:r>
          </a:p>
          <a:p>
            <a:pPr marR="0" lvl="0">
              <a:lnSpc>
                <a:spcPct val="107000"/>
              </a:lnSpc>
              <a:spcAft>
                <a:spcPts val="0"/>
              </a:spcAft>
              <a:buBlip>
                <a:blip r:embed="rId3"/>
              </a:buBlip>
            </a:pPr>
            <a:r>
              <a:rPr lang="en-US" sz="2200" dirty="0"/>
              <a:t>Better flow areas around transmission and diverter compared to legacy POWR Motors</a:t>
            </a:r>
          </a:p>
          <a:p>
            <a:pPr marR="0" lvl="0">
              <a:lnSpc>
                <a:spcPct val="107000"/>
              </a:lnSpc>
              <a:spcAft>
                <a:spcPts val="0"/>
              </a:spcAft>
              <a:buBlip>
                <a:blip r:embed="rId3"/>
              </a:buBlip>
            </a:pPr>
            <a:r>
              <a:rPr lang="en-US" sz="2200" dirty="0"/>
              <a:t>Flexible subs built into tools to add in bending</a:t>
            </a:r>
          </a:p>
          <a:p>
            <a:pPr marR="0" lvl="0">
              <a:lnSpc>
                <a:spcPct val="107000"/>
              </a:lnSpc>
              <a:spcAft>
                <a:spcPts val="0"/>
              </a:spcAft>
              <a:buBlip>
                <a:blip r:embed="rId3"/>
              </a:buBlip>
            </a:pPr>
            <a:r>
              <a:rPr lang="en-US" sz="2200" dirty="0"/>
              <a:t>Hard banding top sub to reduce OD wear</a:t>
            </a:r>
          </a:p>
        </p:txBody>
      </p:sp>
      <p:sp>
        <p:nvSpPr>
          <p:cNvPr id="13" name="Footer Placeholder 12">
            <a:extLst>
              <a:ext uri="{FF2B5EF4-FFF2-40B4-BE49-F238E27FC236}">
                <a16:creationId xmlns:a16="http://schemas.microsoft.com/office/drawing/2014/main" id="{9B30FB1D-A121-7E97-0816-FA8D4D99222F}"/>
              </a:ext>
            </a:extLst>
          </p:cNvPr>
          <p:cNvSpPr>
            <a:spLocks noGrp="1"/>
          </p:cNvSpPr>
          <p:nvPr>
            <p:ph type="ftr" sz="quarter" idx="11"/>
          </p:nvPr>
        </p:nvSpPr>
        <p:spPr/>
        <p:txBody>
          <a:bodyPr/>
          <a:lstStyle/>
          <a:p>
            <a:r>
              <a:rPr lang="en-US" dirty="0"/>
              <a:t>10-25</a:t>
            </a:r>
          </a:p>
        </p:txBody>
      </p:sp>
      <p:sp>
        <p:nvSpPr>
          <p:cNvPr id="14" name="Slide Number Placeholder 13">
            <a:extLst>
              <a:ext uri="{FF2B5EF4-FFF2-40B4-BE49-F238E27FC236}">
                <a16:creationId xmlns:a16="http://schemas.microsoft.com/office/drawing/2014/main" id="{C8D3F964-774C-36FD-857F-DF43B1A99DA5}"/>
              </a:ext>
            </a:extLst>
          </p:cNvPr>
          <p:cNvSpPr>
            <a:spLocks noGrp="1"/>
          </p:cNvSpPr>
          <p:nvPr>
            <p:ph type="sldNum" sz="quarter" idx="12"/>
          </p:nvPr>
        </p:nvSpPr>
        <p:spPr/>
        <p:txBody>
          <a:bodyPr/>
          <a:lstStyle/>
          <a:p>
            <a:fld id="{D5EEBD3D-EAF9-4CCD-9257-51E65F8F924B}" type="slidenum">
              <a:rPr lang="en-US" smtClean="0"/>
              <a:t>5</a:t>
            </a:fld>
            <a:endParaRPr lang="en-US" dirty="0"/>
          </a:p>
        </p:txBody>
      </p:sp>
      <p:sp>
        <p:nvSpPr>
          <p:cNvPr id="7" name="Slide Number Placeholder 3">
            <a:extLst>
              <a:ext uri="{FF2B5EF4-FFF2-40B4-BE49-F238E27FC236}">
                <a16:creationId xmlns:a16="http://schemas.microsoft.com/office/drawing/2014/main" id="{F691BDE6-298D-461D-BCC0-39C73829EDBF}"/>
              </a:ext>
            </a:extLst>
          </p:cNvPr>
          <p:cNvSpPr txBox="1">
            <a:spLocks/>
          </p:cNvSpPr>
          <p:nvPr/>
        </p:nvSpPr>
        <p:spPr bwMode="auto">
          <a:xfrm>
            <a:off x="11338560" y="6400800"/>
            <a:ext cx="384048"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EEBD3D-EAF9-4CCD-9257-51E65F8F924B}" type="slidenum">
              <a:rPr lang="en-US" smtClean="0"/>
              <a:pPr/>
              <a:t>5</a:t>
            </a:fld>
            <a:endParaRPr lang="en-US" dirty="0"/>
          </a:p>
        </p:txBody>
      </p:sp>
      <p:pic>
        <p:nvPicPr>
          <p:cNvPr id="9" name="Picture 8" descr="Several metal rods with a star on them&#10;&#10;Description automatically generated">
            <a:extLst>
              <a:ext uri="{FF2B5EF4-FFF2-40B4-BE49-F238E27FC236}">
                <a16:creationId xmlns:a16="http://schemas.microsoft.com/office/drawing/2014/main" id="{B5089200-468E-49B1-7D63-DF075EE510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9108" y="1714500"/>
            <a:ext cx="5143500" cy="3429000"/>
          </a:xfrm>
          <a:prstGeom prst="rect">
            <a:avLst/>
          </a:prstGeom>
        </p:spPr>
      </p:pic>
    </p:spTree>
    <p:extLst>
      <p:ext uri="{BB962C8B-B14F-4D97-AF65-F5344CB8AC3E}">
        <p14:creationId xmlns:p14="http://schemas.microsoft.com/office/powerpoint/2010/main" val="124298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D36-8FB4-475E-B797-FC2D9249CFE2}"/>
              </a:ext>
            </a:extLst>
          </p:cNvPr>
          <p:cNvSpPr>
            <a:spLocks noGrp="1"/>
          </p:cNvSpPr>
          <p:nvPr>
            <p:ph type="title"/>
          </p:nvPr>
        </p:nvSpPr>
        <p:spPr/>
        <p:txBody>
          <a:bodyPr/>
          <a:lstStyle/>
          <a:p>
            <a:r>
              <a:rPr lang="en-US" dirty="0"/>
              <a:t>Benefits</a:t>
            </a:r>
          </a:p>
        </p:txBody>
      </p:sp>
      <p:sp>
        <p:nvSpPr>
          <p:cNvPr id="3" name="Content Placeholder 2">
            <a:extLst>
              <a:ext uri="{FF2B5EF4-FFF2-40B4-BE49-F238E27FC236}">
                <a16:creationId xmlns:a16="http://schemas.microsoft.com/office/drawing/2014/main" id="{560C8F9E-9698-4C3F-BE63-D1EBD8331F83}"/>
              </a:ext>
            </a:extLst>
          </p:cNvPr>
          <p:cNvSpPr>
            <a:spLocks noGrp="1"/>
          </p:cNvSpPr>
          <p:nvPr>
            <p:ph idx="1"/>
          </p:nvPr>
        </p:nvSpPr>
        <p:spPr>
          <a:xfrm>
            <a:off x="304800" y="1447801"/>
            <a:ext cx="6172200" cy="4572000"/>
          </a:xfrm>
        </p:spPr>
        <p:txBody>
          <a:bodyPr>
            <a:noAutofit/>
          </a:bodyPr>
          <a:lstStyle/>
          <a:p>
            <a:pPr marR="0" lvl="0">
              <a:lnSpc>
                <a:spcPct val="107000"/>
              </a:lnSpc>
              <a:spcAft>
                <a:spcPts val="0"/>
              </a:spcAft>
              <a:buBlip>
                <a:blip r:embed="rId3"/>
              </a:buBlip>
            </a:pPr>
            <a:r>
              <a:rPr lang="en-US" sz="2000" dirty="0"/>
              <a:t>Combined transmission housing and upper bearing housing eliminating a thread connection below stator</a:t>
            </a:r>
          </a:p>
          <a:p>
            <a:pPr marR="0" lvl="0">
              <a:lnSpc>
                <a:spcPct val="107000"/>
              </a:lnSpc>
              <a:spcAft>
                <a:spcPts val="0"/>
              </a:spcAft>
              <a:buBlip>
                <a:blip r:embed="rId3"/>
              </a:buBlip>
            </a:pPr>
            <a:r>
              <a:rPr lang="en-US" sz="2000" dirty="0"/>
              <a:t>Increased torsional yield allows for more aggressive drilling and agitator selection</a:t>
            </a:r>
          </a:p>
          <a:p>
            <a:pPr marR="0" lvl="0">
              <a:lnSpc>
                <a:spcPct val="107000"/>
              </a:lnSpc>
              <a:spcAft>
                <a:spcPts val="0"/>
              </a:spcAft>
              <a:buBlip>
                <a:blip r:embed="rId3"/>
              </a:buBlip>
            </a:pPr>
            <a:r>
              <a:rPr lang="en-US" sz="2000" dirty="0"/>
              <a:t>One run long lateral and high plug count wells reduce the need for trips</a:t>
            </a:r>
          </a:p>
          <a:p>
            <a:pPr marR="0" lvl="0">
              <a:lnSpc>
                <a:spcPct val="107000"/>
              </a:lnSpc>
              <a:spcAft>
                <a:spcPts val="0"/>
              </a:spcAft>
              <a:buBlip>
                <a:blip r:embed="rId3"/>
              </a:buBlip>
            </a:pPr>
            <a:r>
              <a:rPr lang="en-US" sz="2000" dirty="0"/>
              <a:t>All motors dyno tested before heading to location ensuring stated motor performance</a:t>
            </a:r>
          </a:p>
          <a:p>
            <a:pPr marR="0" lvl="0">
              <a:lnSpc>
                <a:spcPct val="107000"/>
              </a:lnSpc>
              <a:spcAft>
                <a:spcPts val="0"/>
              </a:spcAft>
              <a:buBlip>
                <a:blip r:embed="rId3"/>
              </a:buBlip>
            </a:pPr>
            <a:r>
              <a:rPr lang="en-US" sz="2000" dirty="0"/>
              <a:t>Developed based on POWR Motors that own record-breaking high plug count and long lateral applications</a:t>
            </a:r>
          </a:p>
        </p:txBody>
      </p:sp>
      <p:sp>
        <p:nvSpPr>
          <p:cNvPr id="12" name="Footer Placeholder 11">
            <a:extLst>
              <a:ext uri="{FF2B5EF4-FFF2-40B4-BE49-F238E27FC236}">
                <a16:creationId xmlns:a16="http://schemas.microsoft.com/office/drawing/2014/main" id="{E443562D-9495-06D6-E9B1-942F85BDACF5}"/>
              </a:ext>
            </a:extLst>
          </p:cNvPr>
          <p:cNvSpPr>
            <a:spLocks noGrp="1"/>
          </p:cNvSpPr>
          <p:nvPr>
            <p:ph type="ftr" sz="quarter" idx="11"/>
          </p:nvPr>
        </p:nvSpPr>
        <p:spPr/>
        <p:txBody>
          <a:bodyPr/>
          <a:lstStyle/>
          <a:p>
            <a:r>
              <a:rPr lang="en-US" dirty="0"/>
              <a:t>10-25</a:t>
            </a:r>
          </a:p>
        </p:txBody>
      </p:sp>
      <p:sp>
        <p:nvSpPr>
          <p:cNvPr id="13" name="Slide Number Placeholder 12">
            <a:extLst>
              <a:ext uri="{FF2B5EF4-FFF2-40B4-BE49-F238E27FC236}">
                <a16:creationId xmlns:a16="http://schemas.microsoft.com/office/drawing/2014/main" id="{B3F965B6-BEB8-7EF0-D2FA-2165F82ED079}"/>
              </a:ext>
            </a:extLst>
          </p:cNvPr>
          <p:cNvSpPr>
            <a:spLocks noGrp="1"/>
          </p:cNvSpPr>
          <p:nvPr>
            <p:ph type="sldNum" sz="quarter" idx="12"/>
          </p:nvPr>
        </p:nvSpPr>
        <p:spPr/>
        <p:txBody>
          <a:bodyPr/>
          <a:lstStyle/>
          <a:p>
            <a:fld id="{D5EEBD3D-EAF9-4CCD-9257-51E65F8F924B}" type="slidenum">
              <a:rPr lang="en-US" smtClean="0"/>
              <a:t>6</a:t>
            </a:fld>
            <a:endParaRPr lang="en-US" dirty="0"/>
          </a:p>
        </p:txBody>
      </p:sp>
      <p:sp>
        <p:nvSpPr>
          <p:cNvPr id="7" name="Slide Number Placeholder 3">
            <a:extLst>
              <a:ext uri="{FF2B5EF4-FFF2-40B4-BE49-F238E27FC236}">
                <a16:creationId xmlns:a16="http://schemas.microsoft.com/office/drawing/2014/main" id="{F691BDE6-298D-461D-BCC0-39C73829EDBF}"/>
              </a:ext>
            </a:extLst>
          </p:cNvPr>
          <p:cNvSpPr txBox="1">
            <a:spLocks/>
          </p:cNvSpPr>
          <p:nvPr/>
        </p:nvSpPr>
        <p:spPr bwMode="auto">
          <a:xfrm>
            <a:off x="11338560" y="6400800"/>
            <a:ext cx="384048"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EEBD3D-EAF9-4CCD-9257-51E65F8F924B}" type="slidenum">
              <a:rPr lang="en-US" smtClean="0"/>
              <a:pPr/>
              <a:t>6</a:t>
            </a:fld>
            <a:endParaRPr lang="en-US" dirty="0"/>
          </a:p>
        </p:txBody>
      </p:sp>
      <p:pic>
        <p:nvPicPr>
          <p:cNvPr id="6" name="Picture 5" descr="Close-up of a metal pipe&#10;&#10;Description automatically generated">
            <a:extLst>
              <a:ext uri="{FF2B5EF4-FFF2-40B4-BE49-F238E27FC236}">
                <a16:creationId xmlns:a16="http://schemas.microsoft.com/office/drawing/2014/main" id="{C6A98A94-695A-7F34-361F-091929910D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14239" y="1790700"/>
            <a:ext cx="4914900" cy="3276600"/>
          </a:xfrm>
          <a:prstGeom prst="rect">
            <a:avLst/>
          </a:prstGeom>
        </p:spPr>
      </p:pic>
    </p:spTree>
    <p:extLst>
      <p:ext uri="{BB962C8B-B14F-4D97-AF65-F5344CB8AC3E}">
        <p14:creationId xmlns:p14="http://schemas.microsoft.com/office/powerpoint/2010/main" val="4026116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0D36-8FB4-475E-B797-FC2D9249CFE2}"/>
              </a:ext>
            </a:extLst>
          </p:cNvPr>
          <p:cNvSpPr>
            <a:spLocks noGrp="1"/>
          </p:cNvSpPr>
          <p:nvPr>
            <p:ph type="title"/>
          </p:nvPr>
        </p:nvSpPr>
        <p:spPr/>
        <p:txBody>
          <a:bodyPr/>
          <a:lstStyle/>
          <a:p>
            <a:r>
              <a:rPr lang="en-US" dirty="0"/>
              <a:t>Judge Motor Specs</a:t>
            </a:r>
          </a:p>
        </p:txBody>
      </p:sp>
      <p:sp>
        <p:nvSpPr>
          <p:cNvPr id="6" name="Footer Placeholder 5">
            <a:extLst>
              <a:ext uri="{FF2B5EF4-FFF2-40B4-BE49-F238E27FC236}">
                <a16:creationId xmlns:a16="http://schemas.microsoft.com/office/drawing/2014/main" id="{1A2A3262-55FA-FFA7-8072-20F589A1CD16}"/>
              </a:ext>
            </a:extLst>
          </p:cNvPr>
          <p:cNvSpPr>
            <a:spLocks noGrp="1"/>
          </p:cNvSpPr>
          <p:nvPr>
            <p:ph type="ftr" sz="quarter" idx="11"/>
          </p:nvPr>
        </p:nvSpPr>
        <p:spPr/>
        <p:txBody>
          <a:bodyPr/>
          <a:lstStyle/>
          <a:p>
            <a:r>
              <a:rPr lang="en-US" dirty="0"/>
              <a:t>10-25</a:t>
            </a:r>
          </a:p>
        </p:txBody>
      </p:sp>
      <p:sp>
        <p:nvSpPr>
          <p:cNvPr id="8" name="Slide Number Placeholder 7">
            <a:extLst>
              <a:ext uri="{FF2B5EF4-FFF2-40B4-BE49-F238E27FC236}">
                <a16:creationId xmlns:a16="http://schemas.microsoft.com/office/drawing/2014/main" id="{8A4DCAFB-D328-E63A-8A8E-9D3BB10F46BF}"/>
              </a:ext>
            </a:extLst>
          </p:cNvPr>
          <p:cNvSpPr>
            <a:spLocks noGrp="1"/>
          </p:cNvSpPr>
          <p:nvPr>
            <p:ph type="sldNum" sz="quarter" idx="12"/>
          </p:nvPr>
        </p:nvSpPr>
        <p:spPr/>
        <p:txBody>
          <a:bodyPr/>
          <a:lstStyle/>
          <a:p>
            <a:fld id="{D5EEBD3D-EAF9-4CCD-9257-51E65F8F924B}" type="slidenum">
              <a:rPr lang="en-US" smtClean="0"/>
              <a:t>7</a:t>
            </a:fld>
            <a:endParaRPr lang="en-US" dirty="0"/>
          </a:p>
        </p:txBody>
      </p:sp>
      <p:sp>
        <p:nvSpPr>
          <p:cNvPr id="7" name="Slide Number Placeholder 3">
            <a:extLst>
              <a:ext uri="{FF2B5EF4-FFF2-40B4-BE49-F238E27FC236}">
                <a16:creationId xmlns:a16="http://schemas.microsoft.com/office/drawing/2014/main" id="{F691BDE6-298D-461D-BCC0-39C73829EDBF}"/>
              </a:ext>
            </a:extLst>
          </p:cNvPr>
          <p:cNvSpPr txBox="1">
            <a:spLocks/>
          </p:cNvSpPr>
          <p:nvPr/>
        </p:nvSpPr>
        <p:spPr bwMode="auto">
          <a:xfrm>
            <a:off x="11338560" y="6400800"/>
            <a:ext cx="384048" cy="384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EEBD3D-EAF9-4CCD-9257-51E65F8F924B}" type="slidenum">
              <a:rPr lang="en-US" smtClean="0"/>
              <a:pPr/>
              <a:t>7</a:t>
            </a:fld>
            <a:endParaRPr lang="en-US" dirty="0"/>
          </a:p>
        </p:txBody>
      </p:sp>
      <p:sp>
        <p:nvSpPr>
          <p:cNvPr id="10" name="Content Placeholder 2">
            <a:extLst>
              <a:ext uri="{FF2B5EF4-FFF2-40B4-BE49-F238E27FC236}">
                <a16:creationId xmlns:a16="http://schemas.microsoft.com/office/drawing/2014/main" id="{852CFDF0-21F0-178B-9CFD-47B241D292CF}"/>
              </a:ext>
            </a:extLst>
          </p:cNvPr>
          <p:cNvSpPr txBox="1">
            <a:spLocks/>
          </p:cNvSpPr>
          <p:nvPr/>
        </p:nvSpPr>
        <p:spPr>
          <a:xfrm>
            <a:off x="7019066" y="2590800"/>
            <a:ext cx="4690479" cy="1676400"/>
          </a:xfrm>
          <a:prstGeom prst="rect">
            <a:avLst/>
          </a:prstGeom>
        </p:spPr>
        <p:txBody>
          <a:bodyPr vert="horz">
            <a:noAutofit/>
          </a:bodyPr>
          <a:lstStyle>
            <a:lvl1pPr marL="420624" indent="-384048" algn="l" rtl="0" eaLnBrk="1" latinLnBrk="0" hangingPunct="1">
              <a:spcBef>
                <a:spcPct val="20000"/>
              </a:spcBef>
              <a:buClr>
                <a:schemeClr val="tx1"/>
              </a:buClr>
              <a:buSzPct val="100000"/>
              <a:buFontTx/>
              <a:buBlip>
                <a:blip r:embed="rId3"/>
              </a:buBlip>
              <a:defRPr kumimoji="0" sz="3000" kern="1200">
                <a:solidFill>
                  <a:schemeClr val="tx1"/>
                </a:solidFill>
                <a:latin typeface="+mn-lt"/>
                <a:ea typeface="+mn-ea"/>
                <a:cs typeface="+mn-cs"/>
              </a:defRPr>
            </a:lvl1pPr>
            <a:lvl2pPr marL="722376" indent="-274320" algn="l" rtl="0" eaLnBrk="1" latinLnBrk="0" hangingPunct="1">
              <a:spcBef>
                <a:spcPct val="20000"/>
              </a:spcBef>
              <a:buClr>
                <a:schemeClr val="tx1"/>
              </a:buClr>
              <a:buSzPct val="80000"/>
              <a:buFont typeface="Wingdings" panose="05000000000000000000" pitchFamily="2" charset="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tx1"/>
              </a:buClr>
              <a:buSzPct val="85000"/>
              <a:buFontTx/>
              <a:buBlip>
                <a:blip r:embed="rId3"/>
              </a:buBlip>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tx1"/>
              </a:buClr>
              <a:buSzPct val="90000"/>
              <a:buFont typeface="Arial" panose="020B0604020202020204" pitchFamily="34" charset="0"/>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tx1"/>
              </a:buClr>
              <a:buSzPct val="100000"/>
              <a:buFontTx/>
              <a:buBlip>
                <a:blip r:embed="rId3"/>
              </a:buBlip>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lvl="1">
              <a:lnSpc>
                <a:spcPct val="107000"/>
              </a:lnSpc>
              <a:buFont typeface="Arial" panose="020B0604020202020204" pitchFamily="34" charset="0"/>
              <a:buChar char="•"/>
            </a:pPr>
            <a:r>
              <a:rPr lang="en-US" sz="2000" dirty="0"/>
              <a:t>WOS High Flow Check Valves</a:t>
            </a:r>
          </a:p>
          <a:p>
            <a:pPr lvl="1">
              <a:lnSpc>
                <a:spcPct val="107000"/>
              </a:lnSpc>
              <a:buFont typeface="Arial" panose="020B0604020202020204" pitchFamily="34" charset="0"/>
              <a:buChar char="•"/>
            </a:pPr>
            <a:r>
              <a:rPr lang="en-US" sz="2000" dirty="0"/>
              <a:t>WOS AV Sub</a:t>
            </a:r>
          </a:p>
          <a:p>
            <a:pPr lvl="1">
              <a:lnSpc>
                <a:spcPct val="107000"/>
              </a:lnSpc>
              <a:buFont typeface="Arial" panose="020B0604020202020204" pitchFamily="34" charset="0"/>
              <a:buChar char="•"/>
            </a:pPr>
            <a:r>
              <a:rPr lang="en-US" sz="2000" dirty="0"/>
              <a:t>WOS Flex Sub</a:t>
            </a:r>
          </a:p>
          <a:p>
            <a:pPr lvl="1">
              <a:lnSpc>
                <a:spcPct val="107000"/>
              </a:lnSpc>
              <a:buFont typeface="Arial" panose="020B0604020202020204" pitchFamily="34" charset="0"/>
              <a:buChar char="•"/>
            </a:pPr>
            <a:r>
              <a:rPr lang="en-US" sz="2000" dirty="0"/>
              <a:t>WOS </a:t>
            </a:r>
            <a:r>
              <a:rPr lang="en-US" sz="2000" dirty="0" err="1"/>
              <a:t>PulverizR</a:t>
            </a:r>
            <a:r>
              <a:rPr lang="en-US" sz="2000" dirty="0"/>
              <a:t> Bits</a:t>
            </a:r>
          </a:p>
          <a:p>
            <a:pPr lvl="1">
              <a:lnSpc>
                <a:spcPct val="107000"/>
              </a:lnSpc>
              <a:buFont typeface="Arial" panose="020B0604020202020204" pitchFamily="34" charset="0"/>
              <a:buChar char="•"/>
            </a:pPr>
            <a:r>
              <a:rPr lang="en-US" sz="2000" dirty="0" err="1"/>
              <a:t>BitSavR</a:t>
            </a:r>
            <a:endParaRPr lang="en-US" sz="2000" dirty="0"/>
          </a:p>
          <a:p>
            <a:pPr lvl="1">
              <a:lnSpc>
                <a:spcPct val="107000"/>
              </a:lnSpc>
              <a:buFont typeface="Arial" panose="020B0604020202020204" pitchFamily="34" charset="0"/>
              <a:buChar char="•"/>
            </a:pPr>
            <a:r>
              <a:rPr lang="en-US" sz="2000" dirty="0"/>
              <a:t>WOS </a:t>
            </a:r>
            <a:r>
              <a:rPr lang="en-US" sz="2000" dirty="0" err="1"/>
              <a:t>EaZy</a:t>
            </a:r>
            <a:r>
              <a:rPr lang="en-US" sz="2000" dirty="0"/>
              <a:t> Drill</a:t>
            </a:r>
          </a:p>
        </p:txBody>
      </p:sp>
      <p:sp>
        <p:nvSpPr>
          <p:cNvPr id="11" name="Content Placeholder 2">
            <a:extLst>
              <a:ext uri="{FF2B5EF4-FFF2-40B4-BE49-F238E27FC236}">
                <a16:creationId xmlns:a16="http://schemas.microsoft.com/office/drawing/2014/main" id="{8128D926-5BD1-EFC5-CBD7-E54ACA41F3F9}"/>
              </a:ext>
            </a:extLst>
          </p:cNvPr>
          <p:cNvSpPr txBox="1">
            <a:spLocks/>
          </p:cNvSpPr>
          <p:nvPr/>
        </p:nvSpPr>
        <p:spPr>
          <a:xfrm>
            <a:off x="7391400" y="2008566"/>
            <a:ext cx="2633653" cy="475872"/>
          </a:xfrm>
          <a:prstGeom prst="rect">
            <a:avLst/>
          </a:prstGeom>
        </p:spPr>
        <p:txBody>
          <a:bodyPr vert="horz">
            <a:noAutofit/>
          </a:bodyPr>
          <a:lstStyle>
            <a:lvl1pPr marL="420624" indent="-384048" algn="l" rtl="0" eaLnBrk="1" latinLnBrk="0" hangingPunct="1">
              <a:spcBef>
                <a:spcPct val="20000"/>
              </a:spcBef>
              <a:buClr>
                <a:schemeClr val="tx1"/>
              </a:buClr>
              <a:buSzPct val="100000"/>
              <a:buFontTx/>
              <a:buBlip>
                <a:blip r:embed="rId3"/>
              </a:buBlip>
              <a:defRPr kumimoji="0" sz="3000" kern="1200">
                <a:solidFill>
                  <a:schemeClr val="tx1"/>
                </a:solidFill>
                <a:latin typeface="+mn-lt"/>
                <a:ea typeface="+mn-ea"/>
                <a:cs typeface="+mn-cs"/>
              </a:defRPr>
            </a:lvl1pPr>
            <a:lvl2pPr marL="722376" indent="-274320" algn="l" rtl="0" eaLnBrk="1" latinLnBrk="0" hangingPunct="1">
              <a:spcBef>
                <a:spcPct val="20000"/>
              </a:spcBef>
              <a:buClr>
                <a:schemeClr val="tx1"/>
              </a:buClr>
              <a:buSzPct val="80000"/>
              <a:buFont typeface="Wingdings" panose="05000000000000000000" pitchFamily="2" charset="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tx1"/>
              </a:buClr>
              <a:buSzPct val="85000"/>
              <a:buFontTx/>
              <a:buBlip>
                <a:blip r:embed="rId3"/>
              </a:buBlip>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tx1"/>
              </a:buClr>
              <a:buSzPct val="90000"/>
              <a:buFont typeface="Arial" panose="020B0604020202020204" pitchFamily="34" charset="0"/>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tx1"/>
              </a:buClr>
              <a:buSzPct val="100000"/>
              <a:buFontTx/>
              <a:buBlip>
                <a:blip r:embed="rId3"/>
              </a:buBlip>
              <a:defRPr kumimoji="0" sz="16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a:lstStyle>
          <a:p>
            <a:pPr>
              <a:lnSpc>
                <a:spcPct val="107000"/>
              </a:lnSpc>
              <a:buFontTx/>
              <a:buBlip>
                <a:blip r:embed="rId4"/>
              </a:buBlip>
            </a:pPr>
            <a:r>
              <a:rPr lang="en-US" sz="2800" dirty="0"/>
              <a:t>Accessories</a:t>
            </a:r>
          </a:p>
        </p:txBody>
      </p:sp>
      <p:pic>
        <p:nvPicPr>
          <p:cNvPr id="15" name="Picture 14">
            <a:extLst>
              <a:ext uri="{FF2B5EF4-FFF2-40B4-BE49-F238E27FC236}">
                <a16:creationId xmlns:a16="http://schemas.microsoft.com/office/drawing/2014/main" id="{6890B35C-B9F7-83B5-485E-2DDAA9312190}"/>
              </a:ext>
            </a:extLst>
          </p:cNvPr>
          <p:cNvPicPr>
            <a:picLocks noChangeAspect="1"/>
          </p:cNvPicPr>
          <p:nvPr/>
        </p:nvPicPr>
        <p:blipFill>
          <a:blip r:embed="rId5"/>
          <a:stretch>
            <a:fillRect/>
          </a:stretch>
        </p:blipFill>
        <p:spPr>
          <a:xfrm>
            <a:off x="596537" y="1881442"/>
            <a:ext cx="5911631" cy="3562137"/>
          </a:xfrm>
          <a:prstGeom prst="rect">
            <a:avLst/>
          </a:prstGeom>
        </p:spPr>
      </p:pic>
    </p:spTree>
    <p:extLst>
      <p:ext uri="{BB962C8B-B14F-4D97-AF65-F5344CB8AC3E}">
        <p14:creationId xmlns:p14="http://schemas.microsoft.com/office/powerpoint/2010/main" val="3788644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DF4F2B-582F-E4DE-8E3C-8B60135FC1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ED30DB-E3EF-C5BD-9667-29098FF942CB}"/>
              </a:ext>
            </a:extLst>
          </p:cNvPr>
          <p:cNvSpPr>
            <a:spLocks noGrp="1"/>
          </p:cNvSpPr>
          <p:nvPr>
            <p:ph type="title"/>
          </p:nvPr>
        </p:nvSpPr>
        <p:spPr>
          <a:xfrm>
            <a:off x="609600" y="119914"/>
            <a:ext cx="9956800" cy="1143000"/>
          </a:xfrm>
        </p:spPr>
        <p:txBody>
          <a:bodyPr>
            <a:normAutofit/>
          </a:bodyPr>
          <a:lstStyle/>
          <a:p>
            <a:r>
              <a:rPr lang="en-US" dirty="0"/>
              <a:t>Case Study – Judge Motor</a:t>
            </a:r>
          </a:p>
        </p:txBody>
      </p:sp>
      <p:sp>
        <p:nvSpPr>
          <p:cNvPr id="3" name="Content Placeholder 2">
            <a:extLst>
              <a:ext uri="{FF2B5EF4-FFF2-40B4-BE49-F238E27FC236}">
                <a16:creationId xmlns:a16="http://schemas.microsoft.com/office/drawing/2014/main" id="{24C95661-9E84-CD88-7E87-9201DD7EB366}"/>
              </a:ext>
            </a:extLst>
          </p:cNvPr>
          <p:cNvSpPr>
            <a:spLocks noGrp="1"/>
          </p:cNvSpPr>
          <p:nvPr>
            <p:ph idx="1"/>
          </p:nvPr>
        </p:nvSpPr>
        <p:spPr>
          <a:xfrm>
            <a:off x="381000" y="1262914"/>
            <a:ext cx="7942868" cy="4572278"/>
          </a:xfrm>
        </p:spPr>
        <p:txBody>
          <a:bodyPr vert="horz" lIns="91440" tIns="45720" rIns="91440" bIns="45720" anchor="t">
            <a:normAutofit fontScale="70000" lnSpcReduction="20000"/>
          </a:bodyPr>
          <a:lstStyle/>
          <a:p>
            <a:pPr marL="36195" indent="0">
              <a:buNone/>
            </a:pPr>
            <a:r>
              <a:rPr lang="en-US" sz="2900" dirty="0"/>
              <a:t>Marcellus Operator with deep well drillout operation adopts new WOS 3-1/4” motor design in 6-well pad</a:t>
            </a:r>
            <a:endParaRPr lang="en-US" dirty="0"/>
          </a:p>
          <a:p>
            <a:pPr marL="420370" indent="-383540"/>
            <a:r>
              <a:rPr lang="en-US" sz="2400" dirty="0"/>
              <a:t>Pre-well modeling projected difficulty reaching TD on most wells</a:t>
            </a:r>
            <a:endParaRPr lang="en-US" sz="2400" dirty="0">
              <a:cs typeface="Arial"/>
            </a:endParaRPr>
          </a:p>
          <a:p>
            <a:pPr marL="420370" indent="-383540"/>
            <a:r>
              <a:rPr lang="en-US" sz="2400" dirty="0"/>
              <a:t>Split workstring of 2-7/8” 7.9 lb/ft x 2-7/8” 9.5 lb/ft TTWS tubing utilized for optimum reach</a:t>
            </a:r>
            <a:endParaRPr lang="en-US" sz="2400" dirty="0">
              <a:cs typeface="Arial"/>
            </a:endParaRPr>
          </a:p>
          <a:p>
            <a:pPr marL="420370" indent="-383540"/>
            <a:r>
              <a:rPr lang="en-US" sz="2400" dirty="0"/>
              <a:t>Production Casing: 5-1/2” 23 lb/ft</a:t>
            </a:r>
            <a:endParaRPr lang="en-US" sz="2400" dirty="0">
              <a:cs typeface="Arial"/>
            </a:endParaRPr>
          </a:p>
          <a:p>
            <a:pPr marL="420370" indent="-383540"/>
            <a:r>
              <a:rPr lang="en-US" sz="2400" dirty="0"/>
              <a:t>Plug Type: Nine Scorpion CFP, Nine Stinger DFP (last 10 plugs)</a:t>
            </a:r>
            <a:endParaRPr lang="en-US" sz="2400" dirty="0">
              <a:cs typeface="Arial"/>
            </a:endParaRPr>
          </a:p>
          <a:p>
            <a:pPr marL="420370" indent="-383540"/>
            <a:r>
              <a:rPr lang="en-US" sz="2400" dirty="0"/>
              <a:t>WOS 3-1/8” BHA with POWR Motor, BitSAVR, Pioneer PDC</a:t>
            </a:r>
            <a:endParaRPr lang="en-US" sz="2400" dirty="0">
              <a:cs typeface="Arial"/>
            </a:endParaRPr>
          </a:p>
          <a:p>
            <a:pPr marL="721995" lvl="1"/>
            <a:r>
              <a:rPr lang="en-US" sz="2000" dirty="0"/>
              <a:t>3-1/8” POWR Motor vs New 3-1/4” Motor</a:t>
            </a:r>
            <a:endParaRPr lang="en-US" sz="2000" dirty="0">
              <a:cs typeface="Arial"/>
            </a:endParaRPr>
          </a:p>
          <a:p>
            <a:pPr marL="36195" indent="0">
              <a:buNone/>
            </a:pPr>
            <a:endParaRPr lang="en-US" sz="2400" dirty="0">
              <a:cs typeface="Arial"/>
            </a:endParaRPr>
          </a:p>
          <a:p>
            <a:pPr marL="36195" indent="0">
              <a:buNone/>
            </a:pPr>
            <a:r>
              <a:rPr lang="en-US" sz="2900" dirty="0"/>
              <a:t>Results</a:t>
            </a:r>
            <a:endParaRPr lang="en-US" sz="2900" dirty="0">
              <a:cs typeface="Arial"/>
            </a:endParaRPr>
          </a:p>
          <a:p>
            <a:pPr marL="420370" indent="-383540"/>
            <a:r>
              <a:rPr lang="en-US" sz="2400" dirty="0"/>
              <a:t>On Well A, 3-1/4” motor chosen for shortest well on pad, drilled out all 37 plugs successfully to 21,500’ TD.</a:t>
            </a:r>
            <a:endParaRPr lang="en-US" sz="2400" dirty="0">
              <a:cs typeface="Arial"/>
            </a:endParaRPr>
          </a:p>
          <a:p>
            <a:pPr marL="420370" indent="-383540"/>
            <a:r>
              <a:rPr lang="en-US" sz="2400" dirty="0"/>
              <a:t>On Well B, 3-1/8” Motor was tripped at plug 47 for tight spot. 3-1/4” motor chosen to drill out 71 remaining plugs to 30,445’ TD.</a:t>
            </a:r>
            <a:endParaRPr lang="en-US" sz="2400" dirty="0">
              <a:cs typeface="Arial"/>
            </a:endParaRPr>
          </a:p>
          <a:p>
            <a:pPr marL="420370" indent="-383540"/>
            <a:r>
              <a:rPr lang="en-US" sz="2400" dirty="0"/>
              <a:t>On Well C, 3-1/4” Motor drilled out 81 plugs successfully to 29,315’ TD.</a:t>
            </a:r>
            <a:endParaRPr lang="en-US" sz="2400" dirty="0">
              <a:cs typeface="Arial"/>
            </a:endParaRPr>
          </a:p>
          <a:p>
            <a:pPr marL="420370" indent="-383540"/>
            <a:r>
              <a:rPr lang="en-US" sz="2400" dirty="0"/>
              <a:t>Excluding Well B (partial run), 3-1/4” Motor had quicker drill times, quicker wash times, and more efficient Plugs/Hr performance with no incidents</a:t>
            </a:r>
            <a:endParaRPr lang="en-US" sz="2400" dirty="0">
              <a:cs typeface="Arial"/>
            </a:endParaRPr>
          </a:p>
          <a:p>
            <a:pPr marL="36195" indent="0">
              <a:buClr>
                <a:schemeClr val="tx1"/>
              </a:buClr>
              <a:buNone/>
            </a:pPr>
            <a:endParaRPr lang="en-US" sz="2400" dirty="0">
              <a:cs typeface="Arial"/>
            </a:endParaRPr>
          </a:p>
        </p:txBody>
      </p:sp>
      <p:sp>
        <p:nvSpPr>
          <p:cNvPr id="4" name="Slide Number Placeholder 3">
            <a:extLst>
              <a:ext uri="{FF2B5EF4-FFF2-40B4-BE49-F238E27FC236}">
                <a16:creationId xmlns:a16="http://schemas.microsoft.com/office/drawing/2014/main" id="{E94CE9EC-DE9C-AF46-9B67-36FE5C4F080E}"/>
              </a:ext>
            </a:extLst>
          </p:cNvPr>
          <p:cNvSpPr>
            <a:spLocks noGrp="1"/>
          </p:cNvSpPr>
          <p:nvPr>
            <p:ph type="sldNum" sz="quarter" idx="12"/>
          </p:nvPr>
        </p:nvSpPr>
        <p:spPr/>
        <p:txBody>
          <a:bodyPr/>
          <a:lstStyle/>
          <a:p>
            <a:fld id="{D5EEBD3D-EAF9-4CCD-9257-51E65F8F924B}" type="slidenum">
              <a:rPr lang="en-US" smtClean="0"/>
              <a:t>8</a:t>
            </a:fld>
            <a:endParaRPr lang="en-US" dirty="0"/>
          </a:p>
        </p:txBody>
      </p:sp>
      <p:graphicFrame>
        <p:nvGraphicFramePr>
          <p:cNvPr id="5" name="Table 4">
            <a:extLst>
              <a:ext uri="{FF2B5EF4-FFF2-40B4-BE49-F238E27FC236}">
                <a16:creationId xmlns:a16="http://schemas.microsoft.com/office/drawing/2014/main" id="{FF954595-FDB6-85C5-0198-FB84FCF74D34}"/>
              </a:ext>
            </a:extLst>
          </p:cNvPr>
          <p:cNvGraphicFramePr>
            <a:graphicFrameLocks noGrp="1"/>
          </p:cNvGraphicFramePr>
          <p:nvPr/>
        </p:nvGraphicFramePr>
        <p:xfrm>
          <a:off x="17252" y="5973858"/>
          <a:ext cx="12174748" cy="866888"/>
        </p:xfrm>
        <a:graphic>
          <a:graphicData uri="http://schemas.openxmlformats.org/drawingml/2006/table">
            <a:tbl>
              <a:tblPr/>
              <a:tblGrid>
                <a:gridCol w="878247">
                  <a:extLst>
                    <a:ext uri="{9D8B030D-6E8A-4147-A177-3AD203B41FA5}">
                      <a16:colId xmlns:a16="http://schemas.microsoft.com/office/drawing/2014/main" val="3854380767"/>
                    </a:ext>
                  </a:extLst>
                </a:gridCol>
                <a:gridCol w="638725">
                  <a:extLst>
                    <a:ext uri="{9D8B030D-6E8A-4147-A177-3AD203B41FA5}">
                      <a16:colId xmlns:a16="http://schemas.microsoft.com/office/drawing/2014/main" val="2934691388"/>
                    </a:ext>
                  </a:extLst>
                </a:gridCol>
                <a:gridCol w="935580">
                  <a:extLst>
                    <a:ext uri="{9D8B030D-6E8A-4147-A177-3AD203B41FA5}">
                      <a16:colId xmlns:a16="http://schemas.microsoft.com/office/drawing/2014/main" val="598439330"/>
                    </a:ext>
                  </a:extLst>
                </a:gridCol>
                <a:gridCol w="613030">
                  <a:extLst>
                    <a:ext uri="{9D8B030D-6E8A-4147-A177-3AD203B41FA5}">
                      <a16:colId xmlns:a16="http://schemas.microsoft.com/office/drawing/2014/main" val="1408356839"/>
                    </a:ext>
                  </a:extLst>
                </a:gridCol>
                <a:gridCol w="1206060">
                  <a:extLst>
                    <a:ext uri="{9D8B030D-6E8A-4147-A177-3AD203B41FA5}">
                      <a16:colId xmlns:a16="http://schemas.microsoft.com/office/drawing/2014/main" val="4169622560"/>
                    </a:ext>
                  </a:extLst>
                </a:gridCol>
                <a:gridCol w="1314635">
                  <a:extLst>
                    <a:ext uri="{9D8B030D-6E8A-4147-A177-3AD203B41FA5}">
                      <a16:colId xmlns:a16="http://schemas.microsoft.com/office/drawing/2014/main" val="442797308"/>
                    </a:ext>
                  </a:extLst>
                </a:gridCol>
                <a:gridCol w="810183">
                  <a:extLst>
                    <a:ext uri="{9D8B030D-6E8A-4147-A177-3AD203B41FA5}">
                      <a16:colId xmlns:a16="http://schemas.microsoft.com/office/drawing/2014/main" val="3210124208"/>
                    </a:ext>
                  </a:extLst>
                </a:gridCol>
                <a:gridCol w="1008907">
                  <a:extLst>
                    <a:ext uri="{9D8B030D-6E8A-4147-A177-3AD203B41FA5}">
                      <a16:colId xmlns:a16="http://schemas.microsoft.com/office/drawing/2014/main" val="3970787545"/>
                    </a:ext>
                  </a:extLst>
                </a:gridCol>
                <a:gridCol w="1222918">
                  <a:extLst>
                    <a:ext uri="{9D8B030D-6E8A-4147-A177-3AD203B41FA5}">
                      <a16:colId xmlns:a16="http://schemas.microsoft.com/office/drawing/2014/main" val="4237045273"/>
                    </a:ext>
                  </a:extLst>
                </a:gridCol>
                <a:gridCol w="886616">
                  <a:extLst>
                    <a:ext uri="{9D8B030D-6E8A-4147-A177-3AD203B41FA5}">
                      <a16:colId xmlns:a16="http://schemas.microsoft.com/office/drawing/2014/main" val="2727446732"/>
                    </a:ext>
                  </a:extLst>
                </a:gridCol>
                <a:gridCol w="1498075">
                  <a:extLst>
                    <a:ext uri="{9D8B030D-6E8A-4147-A177-3AD203B41FA5}">
                      <a16:colId xmlns:a16="http://schemas.microsoft.com/office/drawing/2014/main" val="3522156330"/>
                    </a:ext>
                  </a:extLst>
                </a:gridCol>
                <a:gridCol w="1161772">
                  <a:extLst>
                    <a:ext uri="{9D8B030D-6E8A-4147-A177-3AD203B41FA5}">
                      <a16:colId xmlns:a16="http://schemas.microsoft.com/office/drawing/2014/main" val="3719887385"/>
                    </a:ext>
                  </a:extLst>
                </a:gridCol>
              </a:tblGrid>
              <a:tr h="428680">
                <a:tc>
                  <a:txBody>
                    <a:bodyPr/>
                    <a:lstStyle/>
                    <a:p>
                      <a:pPr algn="ctr" rtl="0" fontAlgn="ctr"/>
                      <a:r>
                        <a:rPr lang="en-US" sz="1200" b="1" i="0" u="none" strike="noStrike" dirty="0">
                          <a:solidFill>
                            <a:srgbClr val="000000"/>
                          </a:solidFill>
                          <a:effectLst/>
                          <a:latin typeface="Arial" panose="020B0604020202020204" pitchFamily="34" charset="0"/>
                        </a:rPr>
                        <a:t>Motor Size</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a:solidFill>
                            <a:srgbClr val="000000"/>
                          </a:solidFill>
                          <a:effectLst/>
                          <a:latin typeface="Arial"/>
                        </a:rPr>
                        <a:t>Wells </a:t>
                      </a:r>
                      <a:r>
                        <a:rPr lang="en-US" sz="1200" b="1" i="0" u="none" strike="noStrike" dirty="0">
                          <a:solidFill>
                            <a:srgbClr val="000000"/>
                          </a:solidFill>
                          <a:effectLst/>
                          <a:latin typeface="Arial"/>
                        </a:rPr>
                        <a:t>Count</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panose="020B0604020202020204" pitchFamily="34" charset="0"/>
                        </a:rPr>
                        <a:t>Avg MD Reached (ft)</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panose="020B0604020202020204" pitchFamily="34" charset="0"/>
                        </a:rPr>
                        <a:t>Plugs Tagged</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panose="020B0604020202020204" pitchFamily="34" charset="0"/>
                        </a:rPr>
                        <a:t>Avg Mill Time per plug (min)</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a:rPr>
                        <a:t>Avg Wash Time per plug (min)</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panose="020B0604020202020204" pitchFamily="34" charset="0"/>
                        </a:rPr>
                        <a:t>Avg Total </a:t>
                      </a:r>
                      <a:br>
                        <a:rPr lang="en-US" sz="1200" b="1" i="0" u="none" strike="noStrike" dirty="0">
                          <a:solidFill>
                            <a:srgbClr val="000000"/>
                          </a:solidFill>
                          <a:effectLst/>
                          <a:latin typeface="Arial" panose="020B0604020202020204" pitchFamily="34" charset="0"/>
                        </a:rPr>
                      </a:br>
                      <a:r>
                        <a:rPr lang="en-US" sz="1200" b="1" i="0" u="none" strike="noStrike" dirty="0">
                          <a:solidFill>
                            <a:srgbClr val="000000"/>
                          </a:solidFill>
                          <a:effectLst/>
                          <a:latin typeface="Arial" panose="020B0604020202020204" pitchFamily="34" charset="0"/>
                        </a:rPr>
                        <a:t>'No Tags'</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a:rPr>
                        <a:t>Avg Plug Spacing (ft)</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a:rPr>
                        <a:t>Open to Close Time (</a:t>
                      </a:r>
                      <a:r>
                        <a:rPr lang="en-US" sz="1200" b="1" i="0" u="none" strike="noStrike" dirty="0" err="1">
                          <a:solidFill>
                            <a:srgbClr val="000000"/>
                          </a:solidFill>
                          <a:effectLst/>
                          <a:latin typeface="Arial"/>
                        </a:rPr>
                        <a:t>hrs</a:t>
                      </a:r>
                      <a:r>
                        <a:rPr lang="en-US" sz="1200" b="1" i="0" u="none" strike="noStrike" dirty="0">
                          <a:solidFill>
                            <a:srgbClr val="000000"/>
                          </a:solidFill>
                          <a:effectLst/>
                          <a:latin typeface="Arial"/>
                        </a:rPr>
                        <a:t>)</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a:rPr>
                        <a:t>KP to TD Time (</a:t>
                      </a:r>
                      <a:r>
                        <a:rPr lang="en-US" sz="1200" b="1" i="0" u="none" strike="noStrike" dirty="0" err="1">
                          <a:solidFill>
                            <a:srgbClr val="000000"/>
                          </a:solidFill>
                          <a:effectLst/>
                          <a:latin typeface="Arial"/>
                        </a:rPr>
                        <a:t>hrs</a:t>
                      </a:r>
                      <a:r>
                        <a:rPr lang="en-US" sz="1200" b="1" i="0" u="none" strike="noStrike" dirty="0">
                          <a:solidFill>
                            <a:srgbClr val="000000"/>
                          </a:solidFill>
                          <a:effectLst/>
                          <a:latin typeface="Arial"/>
                        </a:rPr>
                        <a:t>)</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US" sz="1200" b="1" i="0" u="none" strike="noStrike" dirty="0">
                          <a:solidFill>
                            <a:srgbClr val="000000"/>
                          </a:solidFill>
                          <a:effectLst/>
                          <a:latin typeface="Arial"/>
                        </a:rPr>
                        <a:t>Open to Close </a:t>
                      </a:r>
                      <a:r>
                        <a:rPr lang="en-US" sz="1200" b="1" i="0" u="none" strike="noStrike" dirty="0" err="1">
                          <a:solidFill>
                            <a:srgbClr val="000000"/>
                          </a:solidFill>
                          <a:effectLst/>
                          <a:latin typeface="Arial"/>
                        </a:rPr>
                        <a:t>Hrs</a:t>
                      </a:r>
                      <a:r>
                        <a:rPr lang="en-US" sz="1200" b="1" i="0" u="none" strike="noStrike" dirty="0">
                          <a:solidFill>
                            <a:srgbClr val="000000"/>
                          </a:solidFill>
                          <a:effectLst/>
                          <a:latin typeface="Arial"/>
                        </a:rPr>
                        <a:t> /1000ft Lateral</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sv-SE" sz="1200" b="1" i="0" u="none" strike="noStrike" dirty="0">
                          <a:solidFill>
                            <a:srgbClr val="000000"/>
                          </a:solidFill>
                          <a:effectLst/>
                          <a:latin typeface="Arial" panose="020B0604020202020204" pitchFamily="34" charset="0"/>
                        </a:rPr>
                        <a:t>Avg Plugs Washed per Hr</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116057930"/>
                  </a:ext>
                </a:extLst>
              </a:tr>
              <a:tr h="219104">
                <a:tc>
                  <a:txBody>
                    <a:bodyPr/>
                    <a:lstStyle/>
                    <a:p>
                      <a:pPr algn="ctr" rtl="0" fontAlgn="ctr"/>
                      <a:r>
                        <a:rPr lang="en-US" sz="1200" b="0" i="0" u="none" strike="noStrike" dirty="0">
                          <a:solidFill>
                            <a:srgbClr val="000000"/>
                          </a:solidFill>
                          <a:effectLst/>
                          <a:latin typeface="Arial" panose="020B0604020202020204" pitchFamily="34" charset="0"/>
                        </a:rPr>
                        <a:t>3-1/8”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a:rPr>
                        <a:t>D E F</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31,245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107</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15.99</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67.34</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12</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197</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186.8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150.5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8.01</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1" i="0" u="none" strike="noStrike" dirty="0">
                          <a:solidFill>
                            <a:srgbClr val="00B050"/>
                          </a:solidFill>
                          <a:effectLst/>
                          <a:latin typeface="Arial" panose="020B0604020202020204" pitchFamily="34" charset="0"/>
                        </a:rPr>
                        <a:t>0.80</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83845502"/>
                  </a:ext>
                </a:extLst>
              </a:tr>
              <a:tr h="219104">
                <a:tc>
                  <a:txBody>
                    <a:bodyPr/>
                    <a:lstStyle/>
                    <a:p>
                      <a:pPr algn="ctr" rtl="0" fontAlgn="ctr"/>
                      <a:r>
                        <a:rPr lang="en-US" sz="1200" b="0" i="0" u="none" strike="noStrike" dirty="0">
                          <a:solidFill>
                            <a:srgbClr val="000000"/>
                          </a:solidFill>
                          <a:effectLst/>
                          <a:latin typeface="Arial" panose="020B0604020202020204" pitchFamily="34" charset="0"/>
                        </a:rPr>
                        <a:t>3-1/4”</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a:rPr>
                        <a:t>A C</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27,075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63</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9.65</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53.06</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17</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278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98.1</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67.3</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0" i="0" u="none" strike="noStrike" dirty="0">
                          <a:solidFill>
                            <a:srgbClr val="000000"/>
                          </a:solidFill>
                          <a:effectLst/>
                          <a:latin typeface="Arial" panose="020B0604020202020204" pitchFamily="34" charset="0"/>
                        </a:rPr>
                        <a:t>7.98</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1200" b="1" i="0" u="none" strike="noStrike" dirty="0">
                          <a:solidFill>
                            <a:srgbClr val="00B050"/>
                          </a:solidFill>
                          <a:effectLst/>
                          <a:latin typeface="Arial" panose="020B0604020202020204" pitchFamily="34" charset="0"/>
                        </a:rPr>
                        <a:t>1.04</a:t>
                      </a:r>
                    </a:p>
                  </a:txBody>
                  <a:tcPr marL="6515" marR="6515" marT="651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08934032"/>
                  </a:ext>
                </a:extLst>
              </a:tr>
            </a:tbl>
          </a:graphicData>
        </a:graphic>
      </p:graphicFrame>
      <p:pic>
        <p:nvPicPr>
          <p:cNvPr id="6" name="Picture 5">
            <a:extLst>
              <a:ext uri="{FF2B5EF4-FFF2-40B4-BE49-F238E27FC236}">
                <a16:creationId xmlns:a16="http://schemas.microsoft.com/office/drawing/2014/main" id="{F79810FF-A6ED-5604-7BB3-3B5519227B13}"/>
              </a:ext>
            </a:extLst>
          </p:cNvPr>
          <p:cNvPicPr>
            <a:picLocks noChangeAspect="1"/>
          </p:cNvPicPr>
          <p:nvPr/>
        </p:nvPicPr>
        <p:blipFill>
          <a:blip r:embed="rId2"/>
          <a:stretch>
            <a:fillRect/>
          </a:stretch>
        </p:blipFill>
        <p:spPr>
          <a:xfrm>
            <a:off x="8213068" y="1424559"/>
            <a:ext cx="3978932" cy="4045838"/>
          </a:xfrm>
          <a:prstGeom prst="rect">
            <a:avLst/>
          </a:prstGeom>
        </p:spPr>
      </p:pic>
      <p:sp>
        <p:nvSpPr>
          <p:cNvPr id="7" name="TextBox 6">
            <a:extLst>
              <a:ext uri="{FF2B5EF4-FFF2-40B4-BE49-F238E27FC236}">
                <a16:creationId xmlns:a16="http://schemas.microsoft.com/office/drawing/2014/main" id="{A3673E12-B546-8514-C907-EE712891A382}"/>
              </a:ext>
            </a:extLst>
          </p:cNvPr>
          <p:cNvSpPr txBox="1"/>
          <p:nvPr/>
        </p:nvSpPr>
        <p:spPr>
          <a:xfrm>
            <a:off x="8323868" y="1088571"/>
            <a:ext cx="3798463" cy="426720"/>
          </a:xfrm>
          <a:prstGeom prst="rect">
            <a:avLst/>
          </a:prstGeom>
        </p:spPr>
        <p:txBody>
          <a:bodyPr vert="horz" wrap="square" numCol="1" rtlCol="0">
            <a:normAutofit/>
          </a:bodyPr>
          <a:lstStyle/>
          <a:p>
            <a:pPr algn="ctr"/>
            <a:r>
              <a:rPr lang="en-US" sz="2000" dirty="0"/>
              <a:t>Well C, 3-1/4” Motor</a:t>
            </a:r>
          </a:p>
        </p:txBody>
      </p:sp>
      <p:sp>
        <p:nvSpPr>
          <p:cNvPr id="8" name="TextBox 7">
            <a:extLst>
              <a:ext uri="{FF2B5EF4-FFF2-40B4-BE49-F238E27FC236}">
                <a16:creationId xmlns:a16="http://schemas.microsoft.com/office/drawing/2014/main" id="{5A5350A3-CB7B-2FF7-C206-2122399FAB82}"/>
              </a:ext>
            </a:extLst>
          </p:cNvPr>
          <p:cNvSpPr txBox="1"/>
          <p:nvPr/>
        </p:nvSpPr>
        <p:spPr>
          <a:xfrm>
            <a:off x="10088116" y="4300393"/>
            <a:ext cx="1820092" cy="291737"/>
          </a:xfrm>
          <a:prstGeom prst="rect">
            <a:avLst/>
          </a:prstGeom>
        </p:spPr>
        <p:txBody>
          <a:bodyPr vert="horz" wrap="square" numCol="1" rtlCol="0">
            <a:normAutofit fontScale="92500" lnSpcReduction="20000"/>
          </a:bodyPr>
          <a:lstStyle/>
          <a:p>
            <a:pPr algn="ctr"/>
            <a:r>
              <a:rPr lang="en-US" sz="1600" dirty="0">
                <a:solidFill>
                  <a:schemeClr val="bg1"/>
                </a:solidFill>
              </a:rPr>
              <a:t>0.18 FF at TD</a:t>
            </a:r>
          </a:p>
        </p:txBody>
      </p:sp>
      <p:cxnSp>
        <p:nvCxnSpPr>
          <p:cNvPr id="10" name="Straight Arrow Connector 9">
            <a:extLst>
              <a:ext uri="{FF2B5EF4-FFF2-40B4-BE49-F238E27FC236}">
                <a16:creationId xmlns:a16="http://schemas.microsoft.com/office/drawing/2014/main" id="{10BC1595-DFEB-660B-38B5-A42FB48E6F5D}"/>
              </a:ext>
            </a:extLst>
          </p:cNvPr>
          <p:cNvCxnSpPr>
            <a:cxnSpLocks/>
          </p:cNvCxnSpPr>
          <p:nvPr/>
        </p:nvCxnSpPr>
        <p:spPr>
          <a:xfrm flipV="1">
            <a:off x="10746379" y="4136571"/>
            <a:ext cx="150949" cy="14804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333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03200" y="533400"/>
            <a:ext cx="5283200" cy="609600"/>
          </a:xfrm>
        </p:spPr>
        <p:txBody>
          <a:bodyPr/>
          <a:lstStyle/>
          <a:p>
            <a:r>
              <a:rPr lang="en-US" dirty="0"/>
              <a:t>Contact Information</a:t>
            </a:r>
          </a:p>
        </p:txBody>
      </p:sp>
      <p:sp>
        <p:nvSpPr>
          <p:cNvPr id="4" name="TextBox 3">
            <a:extLst>
              <a:ext uri="{FF2B5EF4-FFF2-40B4-BE49-F238E27FC236}">
                <a16:creationId xmlns:a16="http://schemas.microsoft.com/office/drawing/2014/main" id="{36968F9F-FF81-51F9-A143-19544B14629D}"/>
              </a:ext>
            </a:extLst>
          </p:cNvPr>
          <p:cNvSpPr txBox="1"/>
          <p:nvPr/>
        </p:nvSpPr>
        <p:spPr>
          <a:xfrm>
            <a:off x="415413" y="1779477"/>
            <a:ext cx="5715000" cy="3299045"/>
          </a:xfrm>
          <a:prstGeom prst="rect">
            <a:avLst/>
          </a:prstGeom>
          <a:noFill/>
        </p:spPr>
        <p:txBody>
          <a:bodyPr wrap="square">
            <a:spAutoFit/>
          </a:bodyPr>
          <a:lstStyle/>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To secure the highest quality of tools engineered, manufactured and tested in the USA contact your local WOS representative or contacts below </a:t>
            </a:r>
          </a:p>
          <a:p>
            <a:pPr marL="0" marR="0">
              <a:lnSpc>
                <a:spcPct val="107000"/>
              </a:lnSpc>
              <a:spcBef>
                <a:spcPts val="0"/>
              </a:spcBef>
              <a:spcAft>
                <a:spcPts val="0"/>
              </a:spcAft>
            </a:pP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Main phone - 346-774-4433</a:t>
            </a:r>
          </a:p>
          <a:p>
            <a:pPr marL="0" marR="0">
              <a:lnSpc>
                <a:spcPct val="107000"/>
              </a:lnSpc>
              <a:spcBef>
                <a:spcPts val="0"/>
              </a:spcBef>
              <a:spcAft>
                <a:spcPts val="0"/>
              </a:spcAft>
            </a:pPr>
            <a:r>
              <a:rPr lang="en-US" sz="2800" kern="100" dirty="0">
                <a:latin typeface="Calibri" panose="020F0502020204030204" pitchFamily="34" charset="0"/>
                <a:ea typeface="Calibri" panose="020F0502020204030204" pitchFamily="34" charset="0"/>
                <a:cs typeface="Times New Roman" panose="02020603050405020304" pitchFamily="18" charset="0"/>
              </a:rPr>
              <a:t>Email -</a:t>
            </a:r>
            <a:r>
              <a:rPr lang="en-US" sz="2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sales@wos.com</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93508176"/>
      </p:ext>
    </p:extLst>
  </p:cSld>
  <p:clrMapOvr>
    <a:masterClrMapping/>
  </p:clrMapOvr>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txDef>
      <a:spPr/>
      <a:bodyPr vert="horz" numCol="1">
        <a:normAutofit/>
      </a:bodyPr>
      <a:lstStyle>
        <a:defPPr algn="l">
          <a:defRPr sz="2000"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578531ABE20C4582DC51FEE660840C" ma:contentTypeVersion="12" ma:contentTypeDescription="Create a new document." ma:contentTypeScope="" ma:versionID="006fbdee95ce3f0a8a905e017e3fd782">
  <xsd:schema xmlns:xsd="http://www.w3.org/2001/XMLSchema" xmlns:xs="http://www.w3.org/2001/XMLSchema" xmlns:p="http://schemas.microsoft.com/office/2006/metadata/properties" xmlns:ns2="9eb763d6-90a6-4767-9d90-f0c97a870331" xmlns:ns3="685fbd61-6d82-4fe0-a3f7-4391661e3230" targetNamespace="http://schemas.microsoft.com/office/2006/metadata/properties" ma:root="true" ma:fieldsID="c2d4d5244e6bddadc9c87d33758a38a5" ns2:_="" ns3:_="">
    <xsd:import namespace="9eb763d6-90a6-4767-9d90-f0c97a870331"/>
    <xsd:import namespace="685fbd61-6d82-4fe0-a3f7-4391661e323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b763d6-90a6-4767-9d90-f0c97a870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5fbd61-6d82-4fe0-a3f7-4391661e3230"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8AF45A5-D864-4F6E-B73E-2044183CDF4F}">
  <ds:schemaRefs>
    <ds:schemaRef ds:uri="http://purl.org/dc/dcmitype/"/>
    <ds:schemaRef ds:uri="http://schemas.microsoft.com/office/2006/metadata/properties"/>
    <ds:schemaRef ds:uri="http://schemas.microsoft.com/office/infopath/2007/PartnerControls"/>
    <ds:schemaRef ds:uri="685fbd61-6d82-4fe0-a3f7-4391661e3230"/>
    <ds:schemaRef ds:uri="http://purl.org/dc/elements/1.1/"/>
    <ds:schemaRef ds:uri="http://www.w3.org/XML/1998/namespace"/>
    <ds:schemaRef ds:uri="http://purl.org/dc/terms/"/>
    <ds:schemaRef ds:uri="9eb763d6-90a6-4767-9d90-f0c97a870331"/>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BE93A08E-B36F-4053-8A5B-30633E995B8F}">
  <ds:schemaRefs>
    <ds:schemaRef ds:uri="http://schemas.microsoft.com/sharepoint/v3/contenttype/forms"/>
  </ds:schemaRefs>
</ds:datastoreItem>
</file>

<file path=customXml/itemProps3.xml><?xml version="1.0" encoding="utf-8"?>
<ds:datastoreItem xmlns:ds="http://schemas.openxmlformats.org/officeDocument/2006/customXml" ds:itemID="{9EC48AA1-E265-4489-BC43-5C26641061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b763d6-90a6-4767-9d90-f0c97a870331"/>
    <ds:schemaRef ds:uri="685fbd61-6d82-4fe0-a3f7-4391661e32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43084</TotalTime>
  <Words>898</Words>
  <Application>Microsoft Office PowerPoint</Application>
  <PresentationFormat>Widescreen</PresentationFormat>
  <Paragraphs>169</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Wingdings</vt:lpstr>
      <vt:lpstr>Technic</vt:lpstr>
      <vt:lpstr>PowerPoint Presentation</vt:lpstr>
      <vt:lpstr>Judge Motors</vt:lpstr>
      <vt:lpstr>Judge Motor Overview</vt:lpstr>
      <vt:lpstr>Next Gen 3-1/4” Motor Fleet – “The Judge”</vt:lpstr>
      <vt:lpstr>Features</vt:lpstr>
      <vt:lpstr>Benefits</vt:lpstr>
      <vt:lpstr>Judge Motor Specs</vt:lpstr>
      <vt:lpstr>Case Study – Judge Motor</vt:lpstr>
      <vt:lpstr>PowerPoint Presentation</vt:lpstr>
      <vt:lpstr>WOS Company Overview</vt:lpstr>
      <vt:lpstr>WOS Locations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Drew Daley</dc:creator>
  <cp:lastModifiedBy>Jason Zollars</cp:lastModifiedBy>
  <cp:revision>834</cp:revision>
  <dcterms:created xsi:type="dcterms:W3CDTF">2016-05-23T01:26:58Z</dcterms:created>
  <dcterms:modified xsi:type="dcterms:W3CDTF">2025-10-24T18:07:28Z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0x010100E7578531ABE20C4582DC51FEE660840C</vt:lpwstr>
  </property>
</Properties>
</file>